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4-112 Тараненко\Desktop\Эскимосы\Картинки эскимосские\northwestterritories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968" y="0"/>
            <a:ext cx="92102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9944" y="2348880"/>
            <a:ext cx="7772400" cy="1368152"/>
          </a:xfrm>
        </p:spPr>
        <p:txBody>
          <a:bodyPr>
            <a:noAutofit/>
          </a:bodyPr>
          <a:lstStyle/>
          <a:p>
            <a:pPr algn="l"/>
            <a:r>
              <a:rPr lang="ru-RU" sz="4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Кто такая </a:t>
            </a:r>
            <a:br>
              <a:rPr lang="ru-RU" sz="4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48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8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</a:t>
            </a:r>
            <a:r>
              <a:rPr lang="ru-RU" sz="4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Ӄ </a:t>
            </a:r>
            <a:r>
              <a:rPr lang="ru-RU" sz="4800" b="1" u="sng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 р а </a:t>
            </a:r>
            <a:r>
              <a:rPr lang="ru-RU" sz="4800" b="1" i="1" u="sng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ӈ</a:t>
            </a:r>
            <a:r>
              <a:rPr lang="ru-RU" sz="4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4800" b="1" u="sng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 у </a:t>
            </a:r>
            <a:r>
              <a:rPr lang="ru-RU" sz="4800" b="1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</a:t>
            </a:r>
            <a:endParaRPr lang="ru-RU" sz="4800" b="1" u="sng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1265" name="Picture 1" descr="C:\Users\4-112 Тараненко\Desktop\Эскимосы\Картинки эскимосские\dunedhel-eskimo-914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9" y="4221088"/>
            <a:ext cx="2636912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619944" y="260648"/>
            <a:ext cx="7772400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Государственное автономное 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профессиональное образовательное </a:t>
            </a:r>
            <a:r>
              <a:rPr lang="ru-RU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учреждение </a:t>
            </a:r>
            <a:r>
              <a:rPr lang="ru-RU" sz="2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Чукотского </a:t>
            </a:r>
            <a:r>
              <a:rPr lang="ru-RU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автономного округа  </a:t>
            </a:r>
          </a:p>
          <a:p>
            <a:r>
              <a:rPr lang="ru-RU" sz="20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«Чукотский многопрофильный колледж»</a:t>
            </a:r>
            <a:endParaRPr lang="ru-RU" sz="2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307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4-112 Тараненко\Desktop\Эскимосы\Картинки эскимосские\northwestterritories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829" y="0"/>
            <a:ext cx="92102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4829" y="260649"/>
            <a:ext cx="9178829" cy="7920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Чукотский Автономный </a:t>
            </a:r>
            <a:r>
              <a:rPr lang="ru-RU" dirty="0">
                <a:latin typeface="Arial Black" pitchFamily="34" charset="0"/>
              </a:rPr>
              <a:t>О</a:t>
            </a:r>
            <a:r>
              <a:rPr lang="ru-RU" dirty="0" smtClean="0">
                <a:latin typeface="Arial Black" pitchFamily="34" charset="0"/>
              </a:rPr>
              <a:t>круг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10241" name="Picture 1" descr="C:\Users\4-112 Тараненко\Desktop\Эскимосы\Картинки эскимосские\4b39bdbbd356f5dd9e3c54c3baefcde9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44824"/>
            <a:ext cx="6486835" cy="3881784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41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4-112 Тараненко\Desktop\Эскимосы\Картинки эскимосские\northwestterritories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829" y="0"/>
            <a:ext cx="92102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4829" y="260649"/>
            <a:ext cx="9178829" cy="792088"/>
          </a:xfrm>
        </p:spPr>
        <p:txBody>
          <a:bodyPr/>
          <a:lstStyle/>
          <a:p>
            <a:r>
              <a:rPr lang="ru-RU" dirty="0">
                <a:latin typeface="Arial Black" pitchFamily="34" charset="0"/>
              </a:rPr>
              <a:t>Климат Чукотки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1849" y="1556792"/>
            <a:ext cx="8136904" cy="2412268"/>
          </a:xfrm>
        </p:spPr>
        <p:txBody>
          <a:bodyPr>
            <a:no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 </a:t>
            </a: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июле </a:t>
            </a:r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+</a:t>
            </a: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10°С, а в январе </a:t>
            </a:r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</a:t>
            </a: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−20°С и даже до −40°С. </a:t>
            </a:r>
            <a:endParaRPr lang="ru-RU" sz="24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Скорость </a:t>
            </a: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ветра </a:t>
            </a:r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 15 </a:t>
            </a: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м/с, </a:t>
            </a:r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рекорд-шквал 80 м/с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Продолжительность </a:t>
            </a: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солнечного сияния на Чукотке </a:t>
            </a:r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от 1000 до 1800 часов в </a:t>
            </a:r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год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Осадков </a:t>
            </a: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выпадает очень мало — 200-500 мм в </a:t>
            </a:r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год</a:t>
            </a:r>
            <a:endParaRPr lang="ru-RU" sz="24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ru-RU" sz="24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9217" name="Picture 1" descr="C:\Users\4-112 Тараненко\Desktop\Эскимосы\Картинки эскимосские\faf5903e6a5b27e2950c060f0f246c4d_large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629" y="3868161"/>
            <a:ext cx="3407344" cy="272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456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4-112 Тараненко\Desktop\Эскимосы\Картинки эскимосские\northwestterritories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829" y="0"/>
            <a:ext cx="92102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4829" y="260649"/>
            <a:ext cx="9178829" cy="7920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Численность Чукотского округа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060848"/>
            <a:ext cx="8136904" cy="324036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Анадырский район - 7010 </a:t>
            </a: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жителей</a:t>
            </a:r>
          </a:p>
          <a:p>
            <a:pPr algn="just"/>
            <a:r>
              <a:rPr lang="ru-RU" sz="24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Чаунский</a:t>
            </a:r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- 5994 </a:t>
            </a: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жителей</a:t>
            </a:r>
          </a:p>
          <a:p>
            <a:pPr algn="just"/>
            <a:r>
              <a:rPr lang="ru-RU" sz="24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Провиденский</a:t>
            </a:r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4427 </a:t>
            </a: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жителей</a:t>
            </a:r>
          </a:p>
          <a:p>
            <a:pPr algn="just"/>
            <a:r>
              <a:rPr lang="ru-RU" sz="24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Иультиский</a:t>
            </a:r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3966 </a:t>
            </a: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жителей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Чукотский - 4608 </a:t>
            </a: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жителей</a:t>
            </a:r>
          </a:p>
          <a:p>
            <a:pPr algn="just"/>
            <a:r>
              <a:rPr lang="ru-RU" sz="24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Беринговский</a:t>
            </a:r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</a:t>
            </a: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2739 </a:t>
            </a: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жителей</a:t>
            </a:r>
          </a:p>
          <a:p>
            <a:pPr algn="just"/>
            <a:r>
              <a:rPr lang="ru-RU" sz="24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Шмидтовский</a:t>
            </a:r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- 2288 жителей</a:t>
            </a:r>
            <a:endParaRPr lang="ru-RU" sz="24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193" name="Picture 1" descr="C:\Users\4-112 Тараненко\Desktop\Эскимосы\Картинки эскимосские\eskimo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031465"/>
            <a:ext cx="2361862" cy="2952328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82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4-112 Тараненко\Desktop\Эскимосы\Картинки эскимосские\northwestterritories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829" y="0"/>
            <a:ext cx="92102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4829" y="260649"/>
            <a:ext cx="9178829" cy="792088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Численность городов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6400800" cy="2664296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Угольные </a:t>
            </a: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Копи проживает 3437 </a:t>
            </a:r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человек</a:t>
            </a: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Провидения - </a:t>
            </a: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2719 </a:t>
            </a:r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человек </a:t>
            </a:r>
          </a:p>
          <a:p>
            <a:pPr algn="just"/>
            <a:r>
              <a:rPr lang="ru-RU" sz="24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Эгвекинот</a:t>
            </a:r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- 2440</a:t>
            </a:r>
          </a:p>
          <a:p>
            <a:pPr algn="just"/>
            <a:r>
              <a:rPr lang="ru-RU" sz="2400" b="1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Беринговский</a:t>
            </a:r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составляет 1671 </a:t>
            </a:r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человек Лаврентия - </a:t>
            </a: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1325 человек. </a:t>
            </a:r>
            <a:endParaRPr lang="ru-RU" sz="2400" b="1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just"/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Мыс </a:t>
            </a: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Шмидта — 546 </a:t>
            </a:r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жителей</a:t>
            </a:r>
            <a:endParaRPr lang="ru-RU" sz="24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49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4-112 Тараненко\Desktop\Эскимосы\Картинки эскимосские\northwestterritories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829" y="0"/>
            <a:ext cx="92102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4829" y="260649"/>
            <a:ext cx="9178829" cy="792088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Этническое население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0274" y="2564904"/>
            <a:ext cx="6832848" cy="3408784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Национальный состав: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русские — 66,1%;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украинцы — 9,4%;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белорусы — 1,3%;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коренные народы Севера — 20% (в том числе чукчи — 10%;; эвены — 0,8%; </a:t>
            </a:r>
            <a:r>
              <a:rPr lang="ru-RU" sz="2400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чуванцы</a:t>
            </a: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— 0,6%; эскимосы — 0,9</a:t>
            </a:r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%)</a:t>
            </a:r>
            <a:endParaRPr lang="ru-RU" sz="24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" name="Picture 1" descr="C:\Users\4-112 Тараненко\Desktop\Эскимосы\Картинки эскимосские\0d0afa5fba5c5665dfe9a55c4b8977a6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340768"/>
            <a:ext cx="2686730" cy="2265809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58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4-112 Тараненко\Desktop\Эскимосы\Картинки эскимосские\northwestterritories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829" y="0"/>
            <a:ext cx="92102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4829" y="260649"/>
            <a:ext cx="9178829" cy="792088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Численность эскимосов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1" name="Organization Chart 24"/>
          <p:cNvGrpSpPr>
            <a:grpSpLocks/>
          </p:cNvGrpSpPr>
          <p:nvPr/>
        </p:nvGrpSpPr>
        <p:grpSpPr bwMode="auto">
          <a:xfrm>
            <a:off x="795581" y="1222270"/>
            <a:ext cx="7776864" cy="4752528"/>
            <a:chOff x="1642" y="3928"/>
            <a:chExt cx="7200" cy="2880"/>
          </a:xfrm>
        </p:grpSpPr>
        <p:cxnSp>
          <p:nvCxnSpPr>
            <p:cNvPr id="5157" name="_s5157"/>
            <p:cNvCxnSpPr>
              <a:cxnSpLocks noChangeShapeType="1"/>
              <a:stCxn id="18" idx="0"/>
              <a:endCxn id="14" idx="2"/>
            </p:cNvCxnSpPr>
            <p:nvPr/>
          </p:nvCxnSpPr>
          <p:spPr bwMode="auto">
            <a:xfrm rot="16200000">
              <a:off x="5063" y="5907"/>
              <a:ext cx="360" cy="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56" name="_s5156"/>
            <p:cNvCxnSpPr>
              <a:cxnSpLocks noChangeShapeType="1"/>
              <a:stCxn id="17" idx="0"/>
              <a:endCxn id="13" idx="2"/>
            </p:cNvCxnSpPr>
            <p:nvPr/>
          </p:nvCxnSpPr>
          <p:spPr bwMode="auto">
            <a:xfrm rot="16200000">
              <a:off x="2543" y="5907"/>
              <a:ext cx="360" cy="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55" name="_s5155"/>
            <p:cNvCxnSpPr>
              <a:cxnSpLocks noChangeShapeType="1"/>
              <a:stCxn id="16" idx="0"/>
              <a:endCxn id="15" idx="2"/>
            </p:cNvCxnSpPr>
            <p:nvPr/>
          </p:nvCxnSpPr>
          <p:spPr bwMode="auto">
            <a:xfrm rot="16200000">
              <a:off x="7583" y="5907"/>
              <a:ext cx="360" cy="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54" name="_s5154"/>
            <p:cNvCxnSpPr>
              <a:cxnSpLocks noChangeShapeType="1"/>
              <a:stCxn id="15" idx="0"/>
              <a:endCxn id="12" idx="2"/>
            </p:cNvCxnSpPr>
            <p:nvPr/>
          </p:nvCxnSpPr>
          <p:spPr bwMode="auto">
            <a:xfrm rot="5400000" flipH="1">
              <a:off x="6322" y="3568"/>
              <a:ext cx="360" cy="2520"/>
            </a:xfrm>
            <a:prstGeom prst="bentConnector3">
              <a:avLst>
                <a:gd name="adj1" fmla="val 25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53" name="_s5153"/>
            <p:cNvCxnSpPr>
              <a:cxnSpLocks noChangeShapeType="1"/>
              <a:stCxn id="14" idx="0"/>
              <a:endCxn id="12" idx="2"/>
            </p:cNvCxnSpPr>
            <p:nvPr/>
          </p:nvCxnSpPr>
          <p:spPr bwMode="auto">
            <a:xfrm rot="16200000">
              <a:off x="5063" y="4827"/>
              <a:ext cx="360" cy="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52" name="_s5152"/>
            <p:cNvCxnSpPr>
              <a:cxnSpLocks noChangeShapeType="1"/>
              <a:stCxn id="13" idx="0"/>
              <a:endCxn id="12" idx="2"/>
            </p:cNvCxnSpPr>
            <p:nvPr/>
          </p:nvCxnSpPr>
          <p:spPr bwMode="auto">
            <a:xfrm rot="16200000">
              <a:off x="3802" y="3568"/>
              <a:ext cx="360" cy="2520"/>
            </a:xfrm>
            <a:prstGeom prst="bentConnector3">
              <a:avLst>
                <a:gd name="adj1" fmla="val 25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_s5151"/>
            <p:cNvSpPr>
              <a:spLocks noChangeArrowheads="1"/>
            </p:cNvSpPr>
            <p:nvPr/>
          </p:nvSpPr>
          <p:spPr bwMode="auto">
            <a:xfrm>
              <a:off x="4162" y="3928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Численность эскимосов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Всего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: </a:t>
              </a: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ок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. 170 000 ч.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_s5150"/>
            <p:cNvSpPr>
              <a:spLocks noChangeArrowheads="1"/>
            </p:cNvSpPr>
            <p:nvPr/>
          </p:nvSpPr>
          <p:spPr bwMode="auto">
            <a:xfrm>
              <a:off x="1642" y="5008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США</a:t>
              </a:r>
              <a:endPara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55 942 чел.</a:t>
              </a:r>
              <a:endPara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_s5149"/>
            <p:cNvSpPr>
              <a:spLocks noChangeArrowheads="1"/>
            </p:cNvSpPr>
            <p:nvPr/>
          </p:nvSpPr>
          <p:spPr bwMode="auto">
            <a:xfrm>
              <a:off x="4162" y="5008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Россия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1 738 чел.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_s5148"/>
            <p:cNvSpPr>
              <a:spLocks noChangeArrowheads="1"/>
            </p:cNvSpPr>
            <p:nvPr/>
          </p:nvSpPr>
          <p:spPr bwMode="auto">
            <a:xfrm>
              <a:off x="6682" y="5008"/>
              <a:ext cx="2160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Гренландия</a:t>
              </a:r>
              <a:endPara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Около 50 000 чел.</a:t>
              </a:r>
              <a:endPara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_s5147"/>
            <p:cNvSpPr>
              <a:spLocks noChangeArrowheads="1"/>
            </p:cNvSpPr>
            <p:nvPr/>
          </p:nvSpPr>
          <p:spPr bwMode="auto">
            <a:xfrm>
              <a:off x="6683" y="6088"/>
              <a:ext cx="2159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Дания</a:t>
              </a:r>
              <a:endPara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18 563 чел.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_s5146"/>
            <p:cNvSpPr>
              <a:spLocks noChangeArrowheads="1"/>
            </p:cNvSpPr>
            <p:nvPr/>
          </p:nvSpPr>
          <p:spPr bwMode="auto">
            <a:xfrm>
              <a:off x="1643" y="6088"/>
              <a:ext cx="2159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Канада</a:t>
              </a:r>
              <a:endPara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50 480 чел.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_s5145"/>
            <p:cNvSpPr>
              <a:spLocks noChangeArrowheads="1"/>
            </p:cNvSpPr>
            <p:nvPr/>
          </p:nvSpPr>
          <p:spPr bwMode="auto">
            <a:xfrm>
              <a:off x="4163" y="6088"/>
              <a:ext cx="2159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449263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Чукотский АО</a:t>
              </a:r>
              <a:endPara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4492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с. Новое Чаплино </a:t>
              </a:r>
              <a:endPara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4492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с. Сиреники,    с. Лаврентия</a:t>
              </a: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</a:t>
              </a:r>
              <a:endPara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4492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г. Анадырь,      с. Уэлькаль</a:t>
              </a:r>
              <a:r>
                <a:rPr kumimoji="0" lang="ru-RU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   </a:t>
              </a:r>
              <a:endPara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4492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5167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4-112 Тараненко\Desktop\Эскимосы\Картинки эскимосские\northwestterritories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829" y="0"/>
            <a:ext cx="92102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1" descr="C:\Users\4-112 Тараненко\Desktop\Эскимосы\Картинки эскимосские\qimo-linux-for-kids-eskim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3129" y="4437112"/>
            <a:ext cx="3024336" cy="232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4829" y="260649"/>
            <a:ext cx="9178829" cy="7920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Традиционные занятия и письменность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272808" cy="302433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Современный эскимосский алфавит на основе кириллицы: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800" b="1" i="1" dirty="0" smtClean="0">
                <a:solidFill>
                  <a:schemeClr val="tx1"/>
                </a:solidFill>
              </a:rPr>
              <a:t>А </a:t>
            </a:r>
            <a:r>
              <a:rPr lang="ru-RU" sz="2800" b="1" i="1" dirty="0" err="1">
                <a:solidFill>
                  <a:schemeClr val="tx1"/>
                </a:solidFill>
              </a:rPr>
              <a:t>а</a:t>
            </a:r>
            <a:r>
              <a:rPr lang="ru-RU" sz="2800" b="1" i="1" dirty="0">
                <a:solidFill>
                  <a:schemeClr val="tx1"/>
                </a:solidFill>
              </a:rPr>
              <a:t>, Б </a:t>
            </a:r>
            <a:r>
              <a:rPr lang="ru-RU" sz="2800" b="1" i="1" dirty="0" err="1">
                <a:solidFill>
                  <a:schemeClr val="tx1"/>
                </a:solidFill>
              </a:rPr>
              <a:t>б</a:t>
            </a:r>
            <a:r>
              <a:rPr lang="ru-RU" sz="2800" b="1" i="1" dirty="0">
                <a:solidFill>
                  <a:schemeClr val="tx1"/>
                </a:solidFill>
              </a:rPr>
              <a:t>, В </a:t>
            </a:r>
            <a:r>
              <a:rPr lang="ru-RU" sz="2800" b="1" i="1" dirty="0" err="1">
                <a:solidFill>
                  <a:schemeClr val="tx1"/>
                </a:solidFill>
              </a:rPr>
              <a:t>в</a:t>
            </a:r>
            <a:r>
              <a:rPr lang="ru-RU" sz="2800" b="1" i="1" dirty="0">
                <a:solidFill>
                  <a:schemeClr val="tx1"/>
                </a:solidFill>
              </a:rPr>
              <a:t>, Г </a:t>
            </a:r>
            <a:r>
              <a:rPr lang="ru-RU" sz="2800" b="1" i="1" dirty="0" err="1">
                <a:solidFill>
                  <a:schemeClr val="tx1"/>
                </a:solidFill>
              </a:rPr>
              <a:t>г</a:t>
            </a:r>
            <a:r>
              <a:rPr lang="ru-RU" sz="2800" b="1" i="1" dirty="0">
                <a:solidFill>
                  <a:schemeClr val="tx1"/>
                </a:solidFill>
              </a:rPr>
              <a:t>, Ӷ ӷ, Д </a:t>
            </a:r>
            <a:r>
              <a:rPr lang="ru-RU" sz="2800" b="1" i="1" dirty="0" err="1">
                <a:solidFill>
                  <a:schemeClr val="tx1"/>
                </a:solidFill>
              </a:rPr>
              <a:t>д</a:t>
            </a:r>
            <a:r>
              <a:rPr lang="ru-RU" sz="2800" b="1" i="1" dirty="0">
                <a:solidFill>
                  <a:schemeClr val="tx1"/>
                </a:solidFill>
              </a:rPr>
              <a:t>, Е </a:t>
            </a:r>
            <a:r>
              <a:rPr lang="ru-RU" sz="2800" b="1" i="1" dirty="0" err="1">
                <a:solidFill>
                  <a:schemeClr val="tx1"/>
                </a:solidFill>
              </a:rPr>
              <a:t>е</a:t>
            </a:r>
            <a:r>
              <a:rPr lang="ru-RU" sz="2800" b="1" i="1" dirty="0">
                <a:solidFill>
                  <a:schemeClr val="tx1"/>
                </a:solidFill>
              </a:rPr>
              <a:t>, Ё </a:t>
            </a:r>
            <a:r>
              <a:rPr lang="ru-RU" sz="2800" b="1" i="1" dirty="0" err="1">
                <a:solidFill>
                  <a:schemeClr val="tx1"/>
                </a:solidFill>
              </a:rPr>
              <a:t>ё</a:t>
            </a:r>
            <a:r>
              <a:rPr lang="ru-RU" sz="2800" b="1" i="1" dirty="0">
                <a:solidFill>
                  <a:schemeClr val="tx1"/>
                </a:solidFill>
              </a:rPr>
              <a:t>, Ж </a:t>
            </a:r>
            <a:r>
              <a:rPr lang="ru-RU" sz="2800" b="1" i="1" dirty="0" err="1">
                <a:solidFill>
                  <a:schemeClr val="tx1"/>
                </a:solidFill>
              </a:rPr>
              <a:t>ж</a:t>
            </a:r>
            <a:r>
              <a:rPr lang="ru-RU" sz="2800" b="1" i="1" dirty="0">
                <a:solidFill>
                  <a:schemeClr val="tx1"/>
                </a:solidFill>
              </a:rPr>
              <a:t>, З </a:t>
            </a:r>
            <a:r>
              <a:rPr lang="ru-RU" sz="2800" b="1" i="1" dirty="0" err="1">
                <a:solidFill>
                  <a:schemeClr val="tx1"/>
                </a:solidFill>
              </a:rPr>
              <a:t>з</a:t>
            </a:r>
            <a:r>
              <a:rPr lang="ru-RU" sz="2800" b="1" i="1" dirty="0">
                <a:solidFill>
                  <a:schemeClr val="tx1"/>
                </a:solidFill>
              </a:rPr>
              <a:t>, И </a:t>
            </a:r>
            <a:r>
              <a:rPr lang="ru-RU" sz="2800" b="1" i="1" dirty="0" err="1">
                <a:solidFill>
                  <a:schemeClr val="tx1"/>
                </a:solidFill>
              </a:rPr>
              <a:t>и</a:t>
            </a:r>
            <a:r>
              <a:rPr lang="ru-RU" sz="2800" b="1" i="1" dirty="0">
                <a:solidFill>
                  <a:schemeClr val="tx1"/>
                </a:solidFill>
              </a:rPr>
              <a:t>, Й </a:t>
            </a:r>
            <a:r>
              <a:rPr lang="ru-RU" sz="2800" b="1" i="1" dirty="0" err="1">
                <a:solidFill>
                  <a:schemeClr val="tx1"/>
                </a:solidFill>
              </a:rPr>
              <a:t>й</a:t>
            </a:r>
            <a:r>
              <a:rPr lang="ru-RU" sz="2800" b="1" i="1" dirty="0">
                <a:solidFill>
                  <a:schemeClr val="tx1"/>
                </a:solidFill>
              </a:rPr>
              <a:t>, К </a:t>
            </a:r>
            <a:r>
              <a:rPr lang="ru-RU" sz="2800" b="1" i="1" dirty="0" err="1">
                <a:solidFill>
                  <a:schemeClr val="tx1"/>
                </a:solidFill>
              </a:rPr>
              <a:t>к</a:t>
            </a:r>
            <a:r>
              <a:rPr lang="ru-RU" sz="2800" b="1" i="1" dirty="0">
                <a:solidFill>
                  <a:schemeClr val="tx1"/>
                </a:solidFill>
              </a:rPr>
              <a:t>, Ӄ </a:t>
            </a:r>
            <a:r>
              <a:rPr lang="ru-RU" sz="2800" b="1" i="1" dirty="0" err="1">
                <a:solidFill>
                  <a:schemeClr val="tx1"/>
                </a:solidFill>
              </a:rPr>
              <a:t>ӄ</a:t>
            </a:r>
            <a:r>
              <a:rPr lang="ru-RU" sz="2800" b="1" i="1" dirty="0">
                <a:solidFill>
                  <a:schemeClr val="tx1"/>
                </a:solidFill>
              </a:rPr>
              <a:t>, Л </a:t>
            </a:r>
            <a:r>
              <a:rPr lang="ru-RU" sz="2800" b="1" i="1" dirty="0" err="1">
                <a:solidFill>
                  <a:schemeClr val="tx1"/>
                </a:solidFill>
              </a:rPr>
              <a:t>л</a:t>
            </a:r>
            <a:r>
              <a:rPr lang="ru-RU" sz="2800" b="1" i="1" dirty="0">
                <a:solidFill>
                  <a:schemeClr val="tx1"/>
                </a:solidFill>
              </a:rPr>
              <a:t>, </a:t>
            </a:r>
            <a:r>
              <a:rPr lang="ru-RU" sz="2800" b="1" i="1" dirty="0" err="1">
                <a:solidFill>
                  <a:schemeClr val="tx1"/>
                </a:solidFill>
              </a:rPr>
              <a:t>Лъ</a:t>
            </a:r>
            <a:r>
              <a:rPr lang="ru-RU" sz="2800" b="1" i="1" dirty="0">
                <a:solidFill>
                  <a:schemeClr val="tx1"/>
                </a:solidFill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</a:rPr>
              <a:t>лъ</a:t>
            </a:r>
            <a:r>
              <a:rPr lang="ru-RU" sz="2800" b="1" i="1" dirty="0">
                <a:solidFill>
                  <a:schemeClr val="tx1"/>
                </a:solidFill>
              </a:rPr>
              <a:t>, М </a:t>
            </a:r>
            <a:r>
              <a:rPr lang="ru-RU" sz="2800" b="1" i="1" dirty="0" err="1">
                <a:solidFill>
                  <a:schemeClr val="tx1"/>
                </a:solidFill>
              </a:rPr>
              <a:t>м</a:t>
            </a:r>
            <a:r>
              <a:rPr lang="ru-RU" sz="2800" b="1" i="1" dirty="0">
                <a:solidFill>
                  <a:schemeClr val="tx1"/>
                </a:solidFill>
              </a:rPr>
              <a:t>, Н </a:t>
            </a:r>
            <a:r>
              <a:rPr lang="ru-RU" sz="2800" b="1" i="1" dirty="0" err="1">
                <a:solidFill>
                  <a:schemeClr val="tx1"/>
                </a:solidFill>
              </a:rPr>
              <a:t>н</a:t>
            </a:r>
            <a:r>
              <a:rPr lang="ru-RU" sz="2800" b="1" i="1" dirty="0">
                <a:solidFill>
                  <a:schemeClr val="tx1"/>
                </a:solidFill>
              </a:rPr>
              <a:t>, </a:t>
            </a:r>
            <a:r>
              <a:rPr lang="ru-RU" sz="2800" b="1" i="1" dirty="0" err="1">
                <a:solidFill>
                  <a:schemeClr val="tx1"/>
                </a:solidFill>
              </a:rPr>
              <a:t>Нъ</a:t>
            </a:r>
            <a:r>
              <a:rPr lang="ru-RU" sz="2800" b="1" i="1" dirty="0">
                <a:solidFill>
                  <a:schemeClr val="tx1"/>
                </a:solidFill>
              </a:rPr>
              <a:t> </a:t>
            </a:r>
            <a:r>
              <a:rPr lang="ru-RU" sz="2800" b="1" i="1" dirty="0" err="1">
                <a:solidFill>
                  <a:schemeClr val="tx1"/>
                </a:solidFill>
              </a:rPr>
              <a:t>нъ</a:t>
            </a:r>
            <a:r>
              <a:rPr lang="ru-RU" sz="2800" b="1" i="1" dirty="0">
                <a:solidFill>
                  <a:schemeClr val="tx1"/>
                </a:solidFill>
              </a:rPr>
              <a:t>, Ӈ </a:t>
            </a:r>
            <a:r>
              <a:rPr lang="ru-RU" sz="2800" b="1" i="1" dirty="0" err="1">
                <a:solidFill>
                  <a:schemeClr val="tx1"/>
                </a:solidFill>
              </a:rPr>
              <a:t>ӈ</a:t>
            </a:r>
            <a:r>
              <a:rPr lang="ru-RU" sz="2800" b="1" i="1" dirty="0">
                <a:solidFill>
                  <a:schemeClr val="tx1"/>
                </a:solidFill>
              </a:rPr>
              <a:t>, О </a:t>
            </a:r>
            <a:r>
              <a:rPr lang="ru-RU" sz="2800" b="1" i="1" dirty="0" err="1">
                <a:solidFill>
                  <a:schemeClr val="tx1"/>
                </a:solidFill>
              </a:rPr>
              <a:t>о</a:t>
            </a:r>
            <a:r>
              <a:rPr lang="ru-RU" sz="2800" b="1" i="1" dirty="0">
                <a:solidFill>
                  <a:schemeClr val="tx1"/>
                </a:solidFill>
              </a:rPr>
              <a:t>, П </a:t>
            </a:r>
            <a:r>
              <a:rPr lang="ru-RU" sz="2800" b="1" i="1" dirty="0" err="1">
                <a:solidFill>
                  <a:schemeClr val="tx1"/>
                </a:solidFill>
              </a:rPr>
              <a:t>п</a:t>
            </a:r>
            <a:r>
              <a:rPr lang="ru-RU" sz="2800" b="1" i="1" dirty="0">
                <a:solidFill>
                  <a:schemeClr val="tx1"/>
                </a:solidFill>
              </a:rPr>
              <a:t>, Р </a:t>
            </a:r>
            <a:r>
              <a:rPr lang="ru-RU" sz="2800" b="1" i="1" dirty="0" err="1">
                <a:solidFill>
                  <a:schemeClr val="tx1"/>
                </a:solidFill>
              </a:rPr>
              <a:t>р</a:t>
            </a:r>
            <a:r>
              <a:rPr lang="ru-RU" sz="2800" b="1" i="1" dirty="0">
                <a:solidFill>
                  <a:schemeClr val="tx1"/>
                </a:solidFill>
              </a:rPr>
              <a:t>, С </a:t>
            </a:r>
            <a:r>
              <a:rPr lang="ru-RU" sz="2800" b="1" i="1" dirty="0" err="1">
                <a:solidFill>
                  <a:schemeClr val="tx1"/>
                </a:solidFill>
              </a:rPr>
              <a:t>с</a:t>
            </a:r>
            <a:r>
              <a:rPr lang="ru-RU" sz="2800" b="1" i="1" dirty="0">
                <a:solidFill>
                  <a:schemeClr val="tx1"/>
                </a:solidFill>
              </a:rPr>
              <a:t>, Т </a:t>
            </a:r>
            <a:r>
              <a:rPr lang="ru-RU" sz="2800" b="1" i="1" dirty="0" err="1">
                <a:solidFill>
                  <a:schemeClr val="tx1"/>
                </a:solidFill>
              </a:rPr>
              <a:t>т</a:t>
            </a:r>
            <a:r>
              <a:rPr lang="ru-RU" sz="2800" b="1" i="1" dirty="0">
                <a:solidFill>
                  <a:schemeClr val="tx1"/>
                </a:solidFill>
              </a:rPr>
              <a:t>, У </a:t>
            </a:r>
            <a:r>
              <a:rPr lang="ru-RU" sz="2800" b="1" i="1" dirty="0" err="1">
                <a:solidFill>
                  <a:schemeClr val="tx1"/>
                </a:solidFill>
              </a:rPr>
              <a:t>у</a:t>
            </a:r>
            <a:r>
              <a:rPr lang="ru-RU" sz="2800" b="1" i="1" dirty="0">
                <a:solidFill>
                  <a:schemeClr val="tx1"/>
                </a:solidFill>
              </a:rPr>
              <a:t>, Ў </a:t>
            </a:r>
            <a:r>
              <a:rPr lang="ru-RU" sz="2800" b="1" i="1" dirty="0" err="1">
                <a:solidFill>
                  <a:schemeClr val="tx1"/>
                </a:solidFill>
              </a:rPr>
              <a:t>ў</a:t>
            </a:r>
            <a:r>
              <a:rPr lang="ru-RU" sz="2800" b="1" i="1" dirty="0">
                <a:solidFill>
                  <a:schemeClr val="tx1"/>
                </a:solidFill>
              </a:rPr>
              <a:t>, Ф </a:t>
            </a:r>
            <a:r>
              <a:rPr lang="ru-RU" sz="2800" b="1" i="1" dirty="0" err="1">
                <a:solidFill>
                  <a:schemeClr val="tx1"/>
                </a:solidFill>
              </a:rPr>
              <a:t>ф</a:t>
            </a:r>
            <a:r>
              <a:rPr lang="ru-RU" sz="2800" b="1" i="1" dirty="0">
                <a:solidFill>
                  <a:schemeClr val="tx1"/>
                </a:solidFill>
              </a:rPr>
              <a:t>, Х </a:t>
            </a:r>
            <a:r>
              <a:rPr lang="ru-RU" sz="2800" b="1" i="1" dirty="0" err="1">
                <a:solidFill>
                  <a:schemeClr val="tx1"/>
                </a:solidFill>
              </a:rPr>
              <a:t>х</a:t>
            </a:r>
            <a:r>
              <a:rPr lang="ru-RU" sz="2800" b="1" i="1" dirty="0">
                <a:solidFill>
                  <a:schemeClr val="tx1"/>
                </a:solidFill>
              </a:rPr>
              <a:t>, Ӽ ӽ, Ц </a:t>
            </a:r>
            <a:r>
              <a:rPr lang="ru-RU" sz="2800" b="1" i="1" dirty="0" err="1">
                <a:solidFill>
                  <a:schemeClr val="tx1"/>
                </a:solidFill>
              </a:rPr>
              <a:t>ц</a:t>
            </a:r>
            <a:r>
              <a:rPr lang="ru-RU" sz="2800" b="1" i="1" dirty="0">
                <a:solidFill>
                  <a:schemeClr val="tx1"/>
                </a:solidFill>
              </a:rPr>
              <a:t>, Ч </a:t>
            </a:r>
            <a:r>
              <a:rPr lang="ru-RU" sz="2800" b="1" i="1" dirty="0" err="1">
                <a:solidFill>
                  <a:schemeClr val="tx1"/>
                </a:solidFill>
              </a:rPr>
              <a:t>ч</a:t>
            </a:r>
            <a:r>
              <a:rPr lang="ru-RU" sz="2800" b="1" i="1" dirty="0">
                <a:solidFill>
                  <a:schemeClr val="tx1"/>
                </a:solidFill>
              </a:rPr>
              <a:t>, Ш </a:t>
            </a:r>
            <a:r>
              <a:rPr lang="ru-RU" sz="2800" b="1" i="1" dirty="0" err="1">
                <a:solidFill>
                  <a:schemeClr val="tx1"/>
                </a:solidFill>
              </a:rPr>
              <a:t>ш</a:t>
            </a:r>
            <a:r>
              <a:rPr lang="ru-RU" sz="2800" b="1" i="1" dirty="0">
                <a:solidFill>
                  <a:schemeClr val="tx1"/>
                </a:solidFill>
              </a:rPr>
              <a:t>, Щ </a:t>
            </a:r>
            <a:r>
              <a:rPr lang="ru-RU" sz="2800" b="1" i="1" dirty="0" err="1">
                <a:solidFill>
                  <a:schemeClr val="tx1"/>
                </a:solidFill>
              </a:rPr>
              <a:t>щ</a:t>
            </a:r>
            <a:r>
              <a:rPr lang="ru-RU" sz="2800" b="1" i="1" dirty="0">
                <a:solidFill>
                  <a:schemeClr val="tx1"/>
                </a:solidFill>
              </a:rPr>
              <a:t>, ъ, Ы </a:t>
            </a:r>
            <a:r>
              <a:rPr lang="ru-RU" sz="2800" b="1" i="1" dirty="0" err="1">
                <a:solidFill>
                  <a:schemeClr val="tx1"/>
                </a:solidFill>
              </a:rPr>
              <a:t>ы</a:t>
            </a:r>
            <a:r>
              <a:rPr lang="ru-RU" sz="2800" b="1" i="1" dirty="0">
                <a:solidFill>
                  <a:schemeClr val="tx1"/>
                </a:solidFill>
              </a:rPr>
              <a:t>, ь, Э </a:t>
            </a:r>
            <a:r>
              <a:rPr lang="ru-RU" sz="2800" b="1" i="1" dirty="0" err="1">
                <a:solidFill>
                  <a:schemeClr val="tx1"/>
                </a:solidFill>
              </a:rPr>
              <a:t>э</a:t>
            </a:r>
            <a:r>
              <a:rPr lang="ru-RU" sz="2800" b="1" i="1" dirty="0">
                <a:solidFill>
                  <a:schemeClr val="tx1"/>
                </a:solidFill>
              </a:rPr>
              <a:t>, Ю </a:t>
            </a:r>
            <a:r>
              <a:rPr lang="ru-RU" sz="2800" b="1" i="1" dirty="0" err="1">
                <a:solidFill>
                  <a:schemeClr val="tx1"/>
                </a:solidFill>
              </a:rPr>
              <a:t>ю</a:t>
            </a:r>
            <a:r>
              <a:rPr lang="ru-RU" sz="2800" b="1" i="1" dirty="0">
                <a:solidFill>
                  <a:schemeClr val="tx1"/>
                </a:solidFill>
              </a:rPr>
              <a:t>, Я </a:t>
            </a:r>
            <a:r>
              <a:rPr lang="ru-RU" sz="2800" b="1" i="1" dirty="0" err="1" smtClean="0">
                <a:solidFill>
                  <a:schemeClr val="tx1"/>
                </a:solidFill>
              </a:rPr>
              <a:t>я</a:t>
            </a:r>
            <a:endParaRPr lang="ru-RU" sz="28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9208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4-112 Тараненко\Desktop\Эскимосы\Картинки эскимосские\northwestterritories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0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829" y="0"/>
            <a:ext cx="921026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4829" y="260649"/>
            <a:ext cx="9178829" cy="792088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Словарь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2276872"/>
            <a:ext cx="5176664" cy="34383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Под ред. Г.А. </a:t>
            </a:r>
            <a:r>
              <a:rPr lang="ru-RU" sz="2400" b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Меновщикова</a:t>
            </a: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1971 г., 644 стр. Эскимосско-русский словарь содержит свыше 19 тыс. слов, ряд словосочетаний эскимосского языка, фольклорные материалы, характеризующие историю, быт и культуру </a:t>
            </a:r>
            <a:r>
              <a:rPr lang="ru-RU" sz="24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эскимосов</a:t>
            </a:r>
            <a: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ru-RU" sz="24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30268"/>
            <a:ext cx="2952328" cy="4809834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0272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395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Кто такая              Ӄ у р а ӈ а у н</vt:lpstr>
      <vt:lpstr>Чукотский Автономный Округ</vt:lpstr>
      <vt:lpstr>Климат Чукотки </vt:lpstr>
      <vt:lpstr>Численность Чукотского округа</vt:lpstr>
      <vt:lpstr>Численность городов</vt:lpstr>
      <vt:lpstr>Этническое население</vt:lpstr>
      <vt:lpstr>Численность эскимосов</vt:lpstr>
      <vt:lpstr>Традиционные занятия и письменность</vt:lpstr>
      <vt:lpstr>Словарь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4-112 Тараненко</dc:creator>
  <cp:lastModifiedBy>Пользователь Windows</cp:lastModifiedBy>
  <cp:revision>21</cp:revision>
  <dcterms:created xsi:type="dcterms:W3CDTF">2015-09-23T13:22:24Z</dcterms:created>
  <dcterms:modified xsi:type="dcterms:W3CDTF">2015-09-23T14:51:05Z</dcterms:modified>
</cp:coreProperties>
</file>