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2"/>
    <p:sldId id="260" r:id="rId3"/>
    <p:sldId id="261" r:id="rId4"/>
    <p:sldId id="262" r:id="rId5"/>
    <p:sldId id="31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306" r:id="rId14"/>
    <p:sldId id="270" r:id="rId15"/>
    <p:sldId id="274" r:id="rId16"/>
    <p:sldId id="275" r:id="rId17"/>
    <p:sldId id="276" r:id="rId18"/>
    <p:sldId id="279" r:id="rId19"/>
    <p:sldId id="280" r:id="rId20"/>
    <p:sldId id="281" r:id="rId21"/>
    <p:sldId id="282" r:id="rId22"/>
    <p:sldId id="283" r:id="rId23"/>
    <p:sldId id="284" r:id="rId24"/>
    <p:sldId id="313" r:id="rId25"/>
    <p:sldId id="285" r:id="rId26"/>
    <p:sldId id="286" r:id="rId27"/>
    <p:sldId id="287" r:id="rId28"/>
    <p:sldId id="288" r:id="rId29"/>
    <p:sldId id="289" r:id="rId30"/>
    <p:sldId id="290" r:id="rId31"/>
    <p:sldId id="294" r:id="rId32"/>
    <p:sldId id="295" r:id="rId33"/>
    <p:sldId id="296" r:id="rId34"/>
    <p:sldId id="314" r:id="rId35"/>
    <p:sldId id="317" r:id="rId36"/>
    <p:sldId id="297" r:id="rId37"/>
    <p:sldId id="298" r:id="rId38"/>
    <p:sldId id="299" r:id="rId39"/>
    <p:sldId id="300" r:id="rId40"/>
    <p:sldId id="310" r:id="rId41"/>
    <p:sldId id="311" r:id="rId42"/>
    <p:sldId id="301" r:id="rId43"/>
    <p:sldId id="316" r:id="rId44"/>
    <p:sldId id="303" r:id="rId45"/>
    <p:sldId id="302" r:id="rId46"/>
    <p:sldId id="304" r:id="rId47"/>
    <p:sldId id="305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7A7C73"/>
    <a:srgbClr val="500000"/>
    <a:srgbClr val="A09C7C"/>
    <a:srgbClr val="7470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" y="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5B01A-2E89-4ABD-8E19-12E782F5499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D4D25-2792-4019-8662-7414D19D83C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C551C1F7-08A3-4D56-A09D-F01466FACA67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9D576F1F-3665-4582-B2F9-27ED374F512F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C78C484B-383B-4BC6-940B-FB7213C1A4E1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7FB8730-9018-461B-B8B8-1098E0F02628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09405B15-B3C5-4E5F-B6DC-06852A01097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9C720688-6232-488E-809C-EA01BE0C4151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B7D408C8-7AD1-4961-AEB5-E462743AAF24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D0D97B4F-1BE3-4F34-A485-2881558D8A27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A25B8A4A-E00F-44A1-8E52-4C4905068086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0172FB63-DDA8-4618-B496-23411AD9ECBB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625F3A8-C074-4F69-B0DA-CFA21559D413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8FADDE10-5D55-4E6B-BCCB-F5291E7CE3D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32417BE-3FF7-496C-B866-16BAE3EE8E26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AC63B0B-C660-479A-811C-D1E380F6E4FB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78E09F1F-83F4-43C7-B1D7-5DEEB6A975FF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CBD8088F-B376-405E-8F85-53A6B2592B9A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EE7E0D70-B26C-440A-95BB-7EA5E0150C85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04A872D7-9880-466B-9EC2-9D026E707B3F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07340C06-2C27-4685-B7D4-7735F30888FF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2899D24B-0EC4-455F-A50E-C76CD5EB9E0A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A6E6C370-D090-4362-BABF-91B67A55CDA0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23DAFF1-843E-469E-8A30-A1467EB23CA1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51921D21-D371-462A-8B5C-6074FA5E8DC8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10E21C3-3B44-4B75-8C13-6713966E72EA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EC4B799E-8E48-4FD0-B7A4-BDD70E8401B9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39ADC08D-D04F-41EC-9256-99FE726EA2C5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EF4CBF67-7016-47CE-AC41-BE4DF88BC078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3668123E-29C7-416B-9D50-57B68B7C3967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3668123E-29C7-416B-9D50-57B68B7C3967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533B21E7-6F79-4922-8C54-3E32BFD008E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BD5A0BBC-004E-4E5A-9171-F5CD56E355E0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FF0441A-CB4D-4E75-8A59-87876184CFDA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943B36CD-C22B-49B0-BF0C-0A8171DD8AAC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EE2B34CB-AF2E-4144-B16E-F9CB1707A213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373003C9-34C6-49F2-81C7-9D2F7B6C211E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A9A54FD8-A5D4-40AA-A302-4B5E6342FAEB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EBD2E05-5EEC-4F7C-9FCA-BC1D4214DF48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E24CB037-3883-4080-90EB-824BBFF02CF5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322E9FC-7DD3-4849-99F8-5AF29C18AEC0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FCC5702B-C1A7-43F0-96A2-CB801DD91830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35623BB1-85F8-4D9B-8487-49645B3F86A4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AA4A312A-C335-4B1B-B359-70A14189C6FF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9A7054F3-E47B-4DDF-B838-0CE6E29B7ED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4AEFAA7-3B0B-4BBD-9460-53AB2E9AE27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6C12D95-F9D3-4DCA-8B95-0FBAE3F0D02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9FD57335-178C-456C-A155-9569B7C6F145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3A276E0-E521-47C8-B40B-1E2B07E575C8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718FE66-88AD-448E-A109-E52ED6B90C20}" type="datetimeFigureOut">
              <a:rPr lang="ru-RU" smtClean="0"/>
              <a:t>09.11.2023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9048FBE-5853-434E-BF85-B2F94390419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718FE66-88AD-448E-A109-E52ED6B90C20}" type="datetimeFigureOut">
              <a:rPr lang="ru-RU" smtClean="0"/>
              <a:t>09.11.2023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9048FBE-5853-434E-BF85-B2F94390419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718FE66-88AD-448E-A109-E52ED6B90C20}" type="datetimeFigureOut">
              <a:rPr lang="ru-RU" smtClean="0"/>
              <a:t>09.11.2023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9048FBE-5853-434E-BF85-B2F94390419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718FE66-88AD-448E-A109-E52ED6B90C20}" type="datetimeFigureOut">
              <a:rPr lang="ru-RU" smtClean="0"/>
              <a:t>09.11.2023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9048FBE-5853-434E-BF85-B2F94390419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718FE66-88AD-448E-A109-E52ED6B90C20}" type="datetimeFigureOut">
              <a:rPr lang="ru-RU" smtClean="0"/>
              <a:t>09.11.2023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9048FBE-5853-434E-BF85-B2F94390419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718FE66-88AD-448E-A109-E52ED6B90C20}" type="datetimeFigureOut">
              <a:rPr lang="ru-RU" smtClean="0"/>
              <a:t>09.11.2023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9048FBE-5853-434E-BF85-B2F94390419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718FE66-88AD-448E-A109-E52ED6B90C20}" type="datetimeFigureOut">
              <a:rPr lang="ru-RU" smtClean="0"/>
              <a:t>09.11.2023</a:t>
            </a:fld>
            <a:endParaRPr lang="ru-RU" dirty="0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9048FBE-5853-434E-BF85-B2F94390419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718FE66-88AD-448E-A109-E52ED6B90C20}" type="datetimeFigureOut">
              <a:rPr lang="ru-RU" smtClean="0"/>
              <a:t>09.11.2023</a:t>
            </a:fld>
            <a:endParaRPr lang="ru-RU" dirty="0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9048FBE-5853-434E-BF85-B2F94390419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718FE66-88AD-448E-A109-E52ED6B90C20}" type="datetimeFigureOut">
              <a:rPr lang="ru-RU" smtClean="0"/>
              <a:t>09.11.2023</a:t>
            </a:fld>
            <a:endParaRPr lang="ru-RU" dirty="0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9048FBE-5853-434E-BF85-B2F94390419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718FE66-88AD-448E-A109-E52ED6B90C20}" type="datetimeFigureOut">
              <a:rPr lang="ru-RU" smtClean="0"/>
              <a:t>09.11.2023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9048FBE-5853-434E-BF85-B2F94390419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 noEditPoints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718FE66-88AD-448E-A109-E52ED6B90C20}" type="datetimeFigureOut">
              <a:rPr lang="ru-RU" smtClean="0"/>
              <a:t>09.11.2023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9048FBE-5853-434E-BF85-B2F94390419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8FE66-88AD-448E-A109-E52ED6B90C20}" type="datetimeFigureOut">
              <a:rPr lang="ru-RU" smtClean="0"/>
              <a:t>09.11.2023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48FBE-5853-434E-BF85-B2F943904193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5149" y="1641693"/>
            <a:ext cx="6724650" cy="50673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70143" y="0"/>
            <a:ext cx="5874663" cy="1699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cap="none" spc="0" dirty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Анадырское</a:t>
            </a:r>
            <a:endParaRPr>
              <a:effectLst/>
            </a:endParaRP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3600" b="1" cap="none" spc="0" dirty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едагогическое училище</a:t>
            </a:r>
            <a:endParaRPr>
              <a:effectLst/>
            </a:endParaRP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народов Севера </a:t>
            </a:r>
            <a:endParaRPr lang="ru-RU" sz="3600" b="1" cap="none" spc="0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99754" y="3411537"/>
            <a:ext cx="1615440" cy="1861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80 </a:t>
            </a:r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лет</a:t>
            </a:r>
            <a:endParaRPr lang="ru-RU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16137" y="1019175"/>
            <a:ext cx="7181850" cy="4762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21288" y="4023980"/>
            <a:ext cx="67715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 связи с востребованием квалификационных воспитателей Дошкольного образования в 1969 году было открыто Дошкольное отделение.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 1969 г.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педучилище начало готовить учителей начальных классов и воспитателей.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 l="3130" t="6743" r="1174" b="2790"/>
          <a:stretch/>
        </p:blipFill>
        <p:spPr bwMode="auto">
          <a:xfrm>
            <a:off x="2269671" y="1477736"/>
            <a:ext cx="4694466" cy="2334985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2526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00100" y="873579"/>
            <a:ext cx="7543799" cy="51108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/>
          <p:nvPr/>
        </p:nvSpPr>
        <p:spPr>
          <a:xfrm>
            <a:off x="1035908" y="4178213"/>
            <a:ext cx="70784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В 1981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году Анадырское педагогическое училище было переведено в новое здание по улице Беринга 1-5. Просторные учебные кабинеты, мастерские, лаборатории, библиотека  – все это было предоставлено будущим специалистам для полноценного обучения.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l="1878" t="13235" r="1878" b="6553"/>
          <a:stretch/>
        </p:blipFill>
        <p:spPr bwMode="auto">
          <a:xfrm>
            <a:off x="2082003" y="1303305"/>
            <a:ext cx="5110620" cy="2710020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0649" y="348615"/>
            <a:ext cx="7916450" cy="59749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41226" y="689609"/>
            <a:ext cx="7198568" cy="89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На Чукотке в педучилище, в среднем, подготовлено 13 учителей. Среди них 4 эскимоса, 3 чукчи, 1 чуванец, 1 грузинка, 1 украинка и 3 русских.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41226" y="4532172"/>
            <a:ext cx="7290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Большим уважением коллег и любовью студентов пользовались опытные преподаватели: Н.В.Кушко, А.З.Булатова, Качалова А.М.,  И.Г.Гыргольнаут, Г.В.Гермашова, О.М.Малова, Н.П.Гранина, Л.В.Ушакова. Н.Н.Смирнова, </a:t>
            </a:r>
            <a:r>
              <a:rPr lang="ru-RU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Л.В.Антонова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 l="5789" t="3518" r="1905" b="4830"/>
          <a:stretch/>
        </p:blipFill>
        <p:spPr bwMode="auto">
          <a:xfrm>
            <a:off x="998376" y="1918607"/>
            <a:ext cx="3477985" cy="2432958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 l="2716" t="3518" r="3080" b="13442"/>
          <a:stretch/>
        </p:blipFill>
        <p:spPr bwMode="auto">
          <a:xfrm>
            <a:off x="4974711" y="1918607"/>
            <a:ext cx="3099768" cy="2432958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8099" y="307182"/>
            <a:ext cx="8442542" cy="61001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3143" y="3985074"/>
            <a:ext cx="768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Училище гордится своими выпускниками, среди которых учителя, поэты, писатели, учёные, журналисты: А.Н.Вулькынэ, Н.Р.Макотрик, Д.П.Коравье, Г.А.Тегрет, Н.П.Отке, Р.М.Рахтытваль, Р.В.Зилотина, М.И.Ротваль, В.В.Энмынкау, М.И.Рыкваткоп   -   заслуженная   учительница   РСФСР,   награждённая   орденом Ленина, В.А.Серикова (Кагак) - первая эскимосская пионерка, Ю.М.Анко - первый эскимосский поэт.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 l="3761" t="8562" r="3152" b="5257"/>
          <a:stretch/>
        </p:blipFill>
        <p:spPr bwMode="auto">
          <a:xfrm>
            <a:off x="2408464" y="1012370"/>
            <a:ext cx="2473779" cy="1755322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 l="8114" t="3240" r="7942" b="4631"/>
          <a:stretch/>
        </p:blipFill>
        <p:spPr bwMode="auto">
          <a:xfrm>
            <a:off x="5145738" y="693963"/>
            <a:ext cx="1289958" cy="1836965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/>
          <a:srcRect l="8548" t="3009" r="8317" b="4177"/>
          <a:stretch/>
        </p:blipFill>
        <p:spPr bwMode="auto">
          <a:xfrm>
            <a:off x="653143" y="693964"/>
            <a:ext cx="1404257" cy="1992086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/>
          <a:srcRect l="4192" t="4061" r="5061" b="1610"/>
          <a:stretch/>
        </p:blipFill>
        <p:spPr bwMode="auto">
          <a:xfrm>
            <a:off x="6763126" y="1012370"/>
            <a:ext cx="1572017" cy="2021733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124385" y="3034104"/>
            <a:ext cx="2981842" cy="8103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2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Валентина Голубева,  Людмила Айнана </a:t>
            </a:r>
            <a:endParaRPr dirty="0">
              <a:solidFill>
                <a:srgbClr val="800000"/>
              </a:solidFill>
            </a:endParaRPr>
          </a:p>
          <a:p>
            <a:pPr algn="ctr" eaLnBrk="1" hangingPunct="1"/>
            <a:r>
              <a:rPr lang="ru-RU" sz="12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и Галина Тегрет</a:t>
            </a:r>
            <a:endParaRPr dirty="0">
              <a:solidFill>
                <a:srgbClr val="800000"/>
              </a:solidFill>
            </a:endParaRPr>
          </a:p>
          <a:p>
            <a:pPr algn="ctr" eaLnBrk="1" hangingPunct="1"/>
            <a:r>
              <a:rPr lang="ru-RU" sz="12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Провиденский р-н</a:t>
            </a:r>
            <a:endParaRPr lang="ru-RU" sz="12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5059640" y="2757215"/>
            <a:ext cx="1536700" cy="707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1200" b="1" i="0" u="none" strike="noStrike" kern="0" cap="none" spc="0" baseline="0" noProof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cs typeface="Arial" pitchFamily="34" charset="0"/>
              </a:rPr>
              <a:t>Елизавета </a:t>
            </a:r>
            <a:endParaRPr dirty="0">
              <a:solidFill>
                <a:srgbClr val="800000"/>
              </a:solidFill>
              <a:effectLst/>
            </a:endParaRPr>
          </a:p>
          <a:p>
            <a:pPr mar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1200" b="1" i="0" u="none" strike="noStrike" kern="0" cap="none" spc="0" baseline="0" noProof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cs typeface="Arial" pitchFamily="34" charset="0"/>
              </a:rPr>
              <a:t>Николаевна</a:t>
            </a:r>
            <a:endParaRPr dirty="0">
              <a:solidFill>
                <a:srgbClr val="800000"/>
              </a:solidFill>
              <a:effectLst/>
            </a:endParaRPr>
          </a:p>
          <a:p>
            <a:pPr mar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1200" b="1" i="0" u="none" strike="noStrike" kern="0" cap="none" spc="0" baseline="0" noProof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cs typeface="Arial" pitchFamily="34" charset="0"/>
              </a:rPr>
              <a:t> Дьячкова</a:t>
            </a:r>
            <a:endParaRPr kumimoji="0" lang="ru-RU" sz="1200" b="0" i="0" u="none" strike="noStrike" kern="0" cap="none" spc="0" baseline="0" noProof="0" dirty="0">
              <a:ln>
                <a:noFill/>
              </a:ln>
              <a:solidFill>
                <a:srgbClr val="8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6643331" y="3161428"/>
            <a:ext cx="1811609" cy="3704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1200" b="1" i="0" u="none" strike="noStrike" kern="0" cap="none" spc="0" baseline="0" noProof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cs typeface="Arial" pitchFamily="34" charset="0"/>
              </a:rPr>
              <a:t>Владимир Рахтылин</a:t>
            </a:r>
            <a:endParaRPr dirty="0">
              <a:solidFill>
                <a:srgbClr val="800000"/>
              </a:solidFill>
              <a:effectLst/>
            </a:endParaRPr>
          </a:p>
        </p:txBody>
      </p: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435285" y="2956393"/>
            <a:ext cx="1689100" cy="5242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1200" b="1" i="0" u="none" strike="noStrike" kern="0" cap="none" spc="0" baseline="0" noProof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cs typeface="Arial" pitchFamily="34" charset="0"/>
              </a:rPr>
              <a:t>Лина Григорьевна </a:t>
            </a:r>
            <a:endParaRPr dirty="0">
              <a:solidFill>
                <a:srgbClr val="800000"/>
              </a:solidFill>
              <a:effectLst/>
            </a:endParaRPr>
          </a:p>
          <a:p>
            <a:pPr mar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1200" b="1" i="0" u="none" strike="noStrike" kern="0" cap="none" spc="0" baseline="0" noProof="0" dirty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cs typeface="Arial" pitchFamily="34" charset="0"/>
              </a:rPr>
              <a:t>Тынель</a:t>
            </a:r>
            <a:endParaRPr kumimoji="0" lang="ru-RU" sz="1200" b="0" i="0" u="none" strike="noStrike" kern="0" cap="none" spc="0" baseline="0" noProof="0" dirty="0">
              <a:ln>
                <a:noFill/>
              </a:ln>
              <a:solidFill>
                <a:srgbClr val="8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2320" y="489855"/>
            <a:ext cx="7772400" cy="56823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11712" t="5421" r="8482" b="10257"/>
          <a:stretch/>
        </p:blipFill>
        <p:spPr bwMode="auto">
          <a:xfrm>
            <a:off x="1652106" y="901699"/>
            <a:ext cx="2016578" cy="2969035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081413" y="734432"/>
            <a:ext cx="4147125" cy="309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Вероника Сергеевна Франтова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– ветеран Великой Отечественной войны,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Родилась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1 марта 1919 года </a:t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 городе Бежецке Калининградской области, в семье служащих.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Заслуженный учитель школ РСФСР,</a:t>
            </a:r>
            <a:r>
              <a:rPr lang="ru-RU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1953-1977гг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– директор Анадырского педагогического училища народностей Севера.</a:t>
            </a:r>
            <a:endParaRPr lang="ru-RU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8888" y="3990270"/>
            <a:ext cx="6743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В 1938 г.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окончила среднюю школу № 1 города Бежецк и поступила в Ленинградский педагогический институт имени Н.К. Крупской. С началом Великой Отечественной Войны институт окончить не удалось.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С 1941 - 1944 гг</a:t>
            </a:r>
            <a:r>
              <a:rPr lang="ru-RU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. 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служила в рядах Советской Армии. В 1944 г. была демобилизована по состоянию здоровья.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34198" y="1070053"/>
            <a:ext cx="7269352" cy="47178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30257" y="4217156"/>
            <a:ext cx="6233596" cy="1193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Вспоминает В.С. Франтова: </a:t>
            </a:r>
            <a:endParaRPr dirty="0"/>
          </a:p>
          <a:p>
            <a:pPr indent="457200"/>
            <a:r>
              <a:rPr lang="ru-RU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«Я воевала на Северо-Западном фронте в составе 34-й армии, в 701-м полевом хирургическом госпитале, бои шли непрерывно…»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2509" t="3006" r="2187" b="3719"/>
          <a:stretch/>
        </p:blipFill>
        <p:spPr bwMode="auto">
          <a:xfrm>
            <a:off x="1376711" y="1425669"/>
            <a:ext cx="3270344" cy="2415930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 l="4361" t="2249" r="3333" b="27098"/>
          <a:stretch/>
        </p:blipFill>
        <p:spPr bwMode="auto">
          <a:xfrm>
            <a:off x="5212320" y="1425669"/>
            <a:ext cx="2473395" cy="2413250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5930" y="875177"/>
            <a:ext cx="7101568" cy="4908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57860" y="4067353"/>
            <a:ext cx="6573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В 1946 г. 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поступила в Ленинградский педагогический институт имени Герцена на заочное отделение педагогического факультета (школьное отделение). Окончила в 1948 году.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 l="3184" t="3769" r="2424" b="3076"/>
          <a:stretch/>
        </p:blipFill>
        <p:spPr bwMode="auto">
          <a:xfrm>
            <a:off x="3963032" y="1295822"/>
            <a:ext cx="3474632" cy="2496519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/>
          <a:srcRect l="2955" t="992" r="2955" b="1725"/>
          <a:stretch/>
        </p:blipFill>
        <p:spPr bwMode="auto">
          <a:xfrm>
            <a:off x="1713715" y="1295587"/>
            <a:ext cx="1769693" cy="2466121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4593" y="1020536"/>
            <a:ext cx="7315200" cy="4370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69075" y="1347106"/>
            <a:ext cx="44499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Марта - июль 1948 г.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работала учительницей 2-го класса Бежецкой неполной средней школы № 1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Августа 1948 - сентябрь 1949 гг.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работала преподавателем педагогики и психологии в Благодарненском педагогическом училище Ставропольского края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С сентября 1949 г.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преподаватель педагогики в педагогическом училище города Бежецк Калининградской области.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 l="4513" t="6723" r="7485" b="54129"/>
          <a:stretch/>
        </p:blipFill>
        <p:spPr bwMode="auto">
          <a:xfrm>
            <a:off x="5519058" y="1861456"/>
            <a:ext cx="2205148" cy="2547841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9138" y="798534"/>
            <a:ext cx="7490563" cy="52609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7686" y="4319830"/>
            <a:ext cx="69559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17 сентября 1952 г.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приказом №18 Вероника Сергеевна зачислена в Анадырское педагогическое училище народов Севера поселка Анадырь на должность завуча.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1 июля 1953 г.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назначили директором Анадырского педучилища народов Севера.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/>
          <a:srcRect l="2044" t="3457" r="2487" b="3423"/>
          <a:stretch/>
        </p:blipFill>
        <p:spPr bwMode="auto">
          <a:xfrm>
            <a:off x="2520868" y="1157902"/>
            <a:ext cx="4096011" cy="3031300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81075" y="1019175"/>
            <a:ext cx="7181850" cy="4762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61991" y="4005008"/>
            <a:ext cx="33100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В 1957 г.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– Веронике Сергеевне присвоено звание «Отличник народного просвещения РСФСР».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/>
          <a:srcRect l="3361" t="3660" r="3640" b="2472"/>
          <a:stretch/>
        </p:blipFill>
        <p:spPr bwMode="auto">
          <a:xfrm>
            <a:off x="4702628" y="1343500"/>
            <a:ext cx="3018773" cy="3844245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/>
          <a:srcRect b="23408"/>
          <a:stretch/>
        </p:blipFill>
        <p:spPr bwMode="auto">
          <a:xfrm>
            <a:off x="1882422" y="1355835"/>
            <a:ext cx="1756519" cy="2478373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98122" y="791936"/>
            <a:ext cx="6531428" cy="50128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24018" y="1170918"/>
            <a:ext cx="5959079" cy="3742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000" b="1" dirty="0">
                <a:solidFill>
                  <a:srgbClr val="800000"/>
                </a:solidFill>
                <a:effectLst/>
                <a:latin typeface="Arial" pitchFamily="34" charset="0"/>
                <a:ea typeface="Calibri" pitchFamily="34" charset="0"/>
              </a:rPr>
              <a:t>«Чукотский многопрофильный колледж» является одним из престижных учебных заведений на Чукотке, также он является правопреемником образовательных учреждений, которые вошли в состав колледжа в 2003 году, и одно из них Анадырское педагогическое училище народов Севера</a:t>
            </a:r>
            <a:endParaRPr dirty="0">
              <a:solidFill>
                <a:srgbClr val="800000"/>
              </a:solidFill>
              <a:effectLst/>
            </a:endParaRPr>
          </a:p>
          <a:p>
            <a:pPr indent="457200" algn="ctr"/>
            <a:endParaRPr lang="ru-RU" sz="2000" b="1" dirty="0">
              <a:solidFill>
                <a:srgbClr val="800000"/>
              </a:solidFill>
              <a:effectLst/>
              <a:latin typeface="Arial" pitchFamily="34" charset="0"/>
              <a:ea typeface="Calibri" pitchFamily="34" charset="0"/>
            </a:endParaRPr>
          </a:p>
          <a:p>
            <a:pPr indent="457200" algn="ctr"/>
            <a:r>
              <a:rPr lang="ru-RU" sz="2000" b="1" dirty="0">
                <a:solidFill>
                  <a:srgbClr val="800000"/>
                </a:solidFill>
                <a:effectLst/>
                <a:latin typeface="Arial" pitchFamily="34" charset="0"/>
                <a:ea typeface="Calibri" pitchFamily="34" charset="0"/>
              </a:rPr>
              <a:t>В честь 80-летия со дня образования Анадырского педагогического училища, нами была создана виртуальная экспозиция</a:t>
            </a:r>
            <a:endParaRPr lang="ru-RU" sz="2000" b="1" dirty="0">
              <a:solidFill>
                <a:srgbClr val="800000"/>
              </a:solidFill>
              <a:effectLst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2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24796" y="518305"/>
            <a:ext cx="7832458" cy="55477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91270" y="3935816"/>
            <a:ext cx="70995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8 декабря 1960 года Указом Президиума Верховного Совета РСФСР в связи с 30-летием Чукотского округа и за успешную работу по подготовке квалифицированных национальных учительских кадров училище награждено Почетной Грамотой Президиума Верховного Совета РСФСР.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/>
          <a:srcRect l="2901" t="2883" r="1938" b="5303"/>
          <a:stretch/>
        </p:blipFill>
        <p:spPr bwMode="auto">
          <a:xfrm>
            <a:off x="3845358" y="869724"/>
            <a:ext cx="4345423" cy="2779791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/>
          <a:srcRect l="5941" t="4134" r="4751" b="7095"/>
          <a:stretch/>
        </p:blipFill>
        <p:spPr bwMode="auto">
          <a:xfrm>
            <a:off x="1277046" y="869725"/>
            <a:ext cx="2114204" cy="2779791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20582" y="779745"/>
            <a:ext cx="7540668" cy="52985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0817" y="1102017"/>
            <a:ext cx="67601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 самого начала своей профессиональной деятельности  Вероника Сергеевна Франтова  имеет благодарности  и грамоты за хорошую  учебно-воспитательную работу, за организацию и руководство педагогической практикой.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rcRect l="3752" t="25293" r="3042" b="6234"/>
          <a:stretch/>
        </p:blipFill>
        <p:spPr bwMode="auto">
          <a:xfrm>
            <a:off x="1128661" y="2763417"/>
            <a:ext cx="6820312" cy="2881177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924" y="949779"/>
            <a:ext cx="7741085" cy="4762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04506" y="1265465"/>
            <a:ext cx="4735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В 1971 году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Вероника Сергеевна орденом «Трудового Красного Знамени».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/>
          <a:srcRect l="2788" t="2800" r="5219" b="9332"/>
          <a:stretch/>
        </p:blipFill>
        <p:spPr bwMode="auto">
          <a:xfrm>
            <a:off x="3331026" y="2319423"/>
            <a:ext cx="4735285" cy="2847205"/>
          </a:xfrm>
          <a:prstGeom prst="rect">
            <a:avLst/>
          </a:prstGeom>
          <a:ln w="1905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/>
          <a:srcRect l="6730" t="3279" r="6730" b="2542"/>
          <a:stretch/>
        </p:blipFill>
        <p:spPr bwMode="auto">
          <a:xfrm>
            <a:off x="1168835" y="1265465"/>
            <a:ext cx="1703540" cy="3901164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81075" y="945697"/>
            <a:ext cx="7181850" cy="4762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3402" y="1197879"/>
            <a:ext cx="5910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С 1977 года </a:t>
            </a:r>
            <a:r>
              <a:rPr lang="ru-RU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Вероника Сергеевна Франтова работала инспектором окроно Чукотского автономного округа.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/>
          <a:srcRect l="2935" t="14803" r="2409" b="7791"/>
          <a:stretch/>
        </p:blipFill>
        <p:spPr bwMode="auto">
          <a:xfrm>
            <a:off x="1695320" y="2194688"/>
            <a:ext cx="5753359" cy="3161286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9633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3721" y="285750"/>
            <a:ext cx="8422076" cy="60524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0922" y="517996"/>
            <a:ext cx="7576457" cy="231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Выписка из приказа № 49 </a:t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по Анадырскому педагогическому училищу народов крайнего Севера от 29 июня 1977 г. Параграф 1. Я, Франтова Вероника Сергеевна, с 01 августа 1977 года освобождена </a:t>
            </a:r>
            <a:b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от должности директора училища в связи с уходом на пенсию. 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Основание: приказ № 39 </a:t>
            </a:r>
            <a:b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по Магаданскому ОБЛОНО  от 16 июня 1977 года. Директор </a:t>
            </a:r>
            <a:r>
              <a:rPr lang="ru-RU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В.С.Франтова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 l="3338" t="3792" r="2138" b="6356"/>
          <a:stretch/>
        </p:blipFill>
        <p:spPr bwMode="auto">
          <a:xfrm>
            <a:off x="840922" y="2826320"/>
            <a:ext cx="7315905" cy="3192958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30809" y="718458"/>
            <a:ext cx="7148895" cy="50494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5135" y="1026696"/>
            <a:ext cx="4620242" cy="3028514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445079" y="4184328"/>
            <a:ext cx="6547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 наследство педучилищу перешла, собранная преподавателями богатая библиотека. </a:t>
            </a:r>
          </a:p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Руководителем библиотекой и литературным объединением был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Константин Петрович Синицкий.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63879" y="713984"/>
            <a:ext cx="7841294" cy="5611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7030" y="4476142"/>
            <a:ext cx="72525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Именно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Константин Петрович  </a:t>
            </a:r>
            <a:r>
              <a:rPr lang="ru-RU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стал вдохновителем рукописного альманаха «Юность», в котором печатались Юрий Рытхеу, Антонина Кымытваль, Виктор Кеулькут, Иван Омрувье, Зоя Ненлюмкина, Петр Инэнликей, Клавдия Зорина, Владимир Тынескин и др.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t="11517" b="12125"/>
          <a:stretch/>
        </p:blipFill>
        <p:spPr bwMode="auto">
          <a:xfrm>
            <a:off x="2209850" y="1017310"/>
            <a:ext cx="4479043" cy="3238566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7949" y="1047750"/>
            <a:ext cx="7181850" cy="43809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64807" y="1415266"/>
            <a:ext cx="2786493" cy="2828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Домовая книга </a:t>
            </a:r>
            <a:r>
              <a:rPr lang="ru-RU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журнал, носящий информацию о жильцах. В настоящее время домовые книги редко встречаются, но в те времена это было обязательно, он являлся своего рода пропиской. </a:t>
            </a:r>
            <a:endParaRPr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0">
            <a:off x="3610666" y="1965158"/>
            <a:ext cx="2643806" cy="1762538"/>
          </a:xfrm>
          <a:prstGeom prst="rect">
            <a:avLst/>
          </a:prstGeom>
          <a:ln w="12700">
            <a:solidFill>
              <a:srgbClr val="5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96609" y="2936596"/>
            <a:ext cx="1802858" cy="1231735"/>
          </a:xfrm>
          <a:prstGeom prst="rect">
            <a:avLst/>
          </a:prstGeom>
          <a:ln w="12700">
            <a:solidFill>
              <a:srgbClr val="5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896609" y="1524524"/>
            <a:ext cx="1802858" cy="1147263"/>
          </a:xfrm>
          <a:prstGeom prst="rect">
            <a:avLst/>
          </a:prstGeom>
          <a:ln w="12700">
            <a:solidFill>
              <a:srgbClr val="5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264807" y="4203900"/>
            <a:ext cx="68435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Первым, прописанным в домовой книге </a:t>
            </a:r>
            <a:r>
              <a:rPr lang="ru-RU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Инэнликэй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Петр Иванович который в будущем отучится и станет педагогом Чукотского педучилища.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1041" y="467934"/>
            <a:ext cx="8004132" cy="57118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78035" y="858989"/>
            <a:ext cx="4196443" cy="2815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Пётр Иванович Инэнликэй</a:t>
            </a:r>
            <a:r>
              <a:rPr lang="ru-RU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первый чукотский учёный (1930 - 1988) - стал первым учёным-чукчей, кандидатом филологических наук.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Родился в Чаунской тундре в семье оленевода, учился в певекской семилетней школе.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 1946 году поступил в Анадырское педучилище.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b="14410"/>
          <a:stretch/>
        </p:blipFill>
        <p:spPr bwMode="auto">
          <a:xfrm flipH="1">
            <a:off x="950333" y="895091"/>
            <a:ext cx="2539970" cy="2790119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950333" y="4033584"/>
            <a:ext cx="72022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В 1953г.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после окончания педучилища П.И Инэнликея направили на учебу в Ленинград, отделение ЛГПИ им. А. И. Герцена с обязательным изучением родного языка.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Защитив в 1966 г. диссертацию на тему "Наречия в чукотском языке", Петр Инэнликей стал первым чукчей кандидатом наук.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1269" y="865414"/>
            <a:ext cx="7181850" cy="49802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16326" y="1078184"/>
            <a:ext cx="34476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Тетрадь учета движения учащихся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одна из форм ведения записей по поступлению студентов Анадырского педучилища. Сроки ведения тетради 1939- 1983 года. Зафиксировано 44 приема.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Принято 781 чел. Из них местных - 509 чел., русских 279. Из 509 местных, окончивших педагогическое училище: 287 или 57%. Из 279 русских, окончивших педагогическое училище 151 чел или 55%.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12917" t="3801" r="9722"/>
          <a:stretch/>
        </p:blipFill>
        <p:spPr>
          <a:xfrm rot="16200000">
            <a:off x="951022" y="1373041"/>
            <a:ext cx="1760761" cy="1459674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 l="35139" t="4583" r="7639"/>
          <a:stretch/>
        </p:blipFill>
        <p:spPr>
          <a:xfrm>
            <a:off x="2659490" y="1222497"/>
            <a:ext cx="1583917" cy="1760762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3672" y="3340342"/>
            <a:ext cx="3131637" cy="2087758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3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8093" y="370129"/>
            <a:ext cx="7936547" cy="59373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/>
          <p:nvPr/>
        </p:nvSpPr>
        <p:spPr>
          <a:xfrm>
            <a:off x="832758" y="584926"/>
            <a:ext cx="7315200" cy="908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Главной проблемой становления образования на Чукотке стало, незнание приезжих учителей родного языка коренных народов. </a:t>
            </a:r>
          </a:p>
        </p:txBody>
      </p:sp>
      <p:sp>
        <p:nvSpPr>
          <p:cNvPr id="5" name="TextBox 4"/>
          <p:cNvSpPr/>
          <p:nvPr/>
        </p:nvSpPr>
        <p:spPr>
          <a:xfrm>
            <a:off x="772479" y="4834748"/>
            <a:ext cx="7592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Учителям, прибывшим с дальних городов России, предстояло изучить и принять традиции, обычаи и родной язык народов Чукотки. Перед правительством остро встал вопрос о создании на месте национальных учительских кадров.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 l="2719" t="4246" r="2983" b="3998"/>
          <a:stretch/>
        </p:blipFill>
        <p:spPr bwMode="auto">
          <a:xfrm>
            <a:off x="1935049" y="1508256"/>
            <a:ext cx="5110617" cy="3116638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23443" y="919630"/>
            <a:ext cx="7181850" cy="4762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17764" y="1265737"/>
            <a:ext cx="3469009" cy="3377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Книга курса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создавалась для ведения записей о мероприятиях, проводимых в отдельной группе. 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Книга курса содержала в себе информацию о составе группы, ее специальности, мероприятиях, намеченных на определенный период внутри группы.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17764" y="4682057"/>
            <a:ext cx="6593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Так же важной информацией, являлась успеваемость курса. Запись проводилась каждый курс.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 t="4185"/>
          <a:stretch/>
        </p:blipFill>
        <p:spPr>
          <a:xfrm>
            <a:off x="4776360" y="3364342"/>
            <a:ext cx="1917648" cy="1224928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 l="6522" t="2241" r="1119"/>
          <a:stretch/>
        </p:blipFill>
        <p:spPr>
          <a:xfrm>
            <a:off x="6319441" y="1202724"/>
            <a:ext cx="1591532" cy="1123073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 l="8007" t="3590"/>
          <a:stretch/>
        </p:blipFill>
        <p:spPr>
          <a:xfrm rot="16200000">
            <a:off x="5426968" y="2175808"/>
            <a:ext cx="1912226" cy="1336028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7949" y="1019175"/>
            <a:ext cx="7181850" cy="4762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68260" y="1260793"/>
            <a:ext cx="6607480" cy="1182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За заслуги в учебе выпускникам и учащимся Анадырского педучилища предоставлялась путевка на экскурсии.</a:t>
            </a:r>
            <a:endParaRPr dirty="0">
              <a:solidFill>
                <a:srgbClr val="943734"/>
              </a:solidFill>
            </a:endParaRPr>
          </a:p>
          <a:p>
            <a:pPr indent="457200" algn="ctr"/>
            <a:r>
              <a:rPr lang="ru-RU" b="1" dirty="0">
                <a:latin typeface="Arial" pitchFamily="34" charset="0"/>
                <a:cs typeface="Arial" pitchFamily="34" charset="0"/>
              </a:rPr>
              <a:t>Экскурсия Москва – Ленинград 1957г.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5000" r="4027"/>
          <a:stretch/>
        </p:blipFill>
        <p:spPr>
          <a:xfrm>
            <a:off x="2442414" y="2591942"/>
            <a:ext cx="1840592" cy="1348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50868" y="2596528"/>
            <a:ext cx="2044151" cy="1362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93907" y="4159444"/>
            <a:ext cx="1914785" cy="12765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02217" y="4153318"/>
            <a:ext cx="1951881" cy="130125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7949" y="1019174"/>
            <a:ext cx="7181850" cy="4762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51505" y="1248468"/>
            <a:ext cx="5834738" cy="375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b="1" dirty="0">
                <a:latin typeface="Arial" pitchFamily="34" charset="0"/>
                <a:cs typeface="Arial" pitchFamily="34" charset="0"/>
              </a:rPr>
              <a:t>Экскурсия Москва – Ленинград 1958 г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1505" y="1920056"/>
            <a:ext cx="2146138" cy="1430758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 l="10382" t="3300" b="7656"/>
          <a:stretch/>
        </p:blipFill>
        <p:spPr>
          <a:xfrm>
            <a:off x="5255741" y="1927013"/>
            <a:ext cx="2161379" cy="1431670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 l="10246" r="4116" b="4981"/>
          <a:stretch/>
        </p:blipFill>
        <p:spPr>
          <a:xfrm>
            <a:off x="3306852" y="3504245"/>
            <a:ext cx="2655850" cy="1964495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263" y="898071"/>
            <a:ext cx="7181850" cy="48726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07078" y="1215710"/>
            <a:ext cx="2681429" cy="309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В 1956 году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 составе Магаданской  делегации студенты педагогического и медицинского училищ приняли участие во Всемирном фестивале молодежи и студентов в Москве.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2552" t="8078" r="66303" b="54969"/>
          <a:stretch/>
        </p:blipFill>
        <p:spPr>
          <a:xfrm>
            <a:off x="1463012" y="1215710"/>
            <a:ext cx="3389075" cy="3015700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339954" y="4497325"/>
            <a:ext cx="64485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Чукотку представляли: Виктор </a:t>
            </a:r>
            <a:r>
              <a:rPr lang="ru-RU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Кеулькут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Юрий </a:t>
            </a:r>
            <a:r>
              <a:rPr lang="ru-RU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Анко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Антонина </a:t>
            </a:r>
            <a:r>
              <a:rPr lang="ru-RU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Кымытваль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Владимир </a:t>
            </a:r>
            <a:r>
              <a:rPr lang="ru-RU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Тымнетувге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Виктор </a:t>
            </a:r>
            <a:r>
              <a:rPr lang="ru-RU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Аречайвун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и другие.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1431" y="958957"/>
            <a:ext cx="7490564" cy="40420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/>
          <a:srcRect l="2260" t="6331" r="4040" b="27984"/>
          <a:stretch/>
        </p:blipFill>
        <p:spPr bwMode="auto">
          <a:xfrm>
            <a:off x="4694461" y="1453242"/>
            <a:ext cx="3175705" cy="1526721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/>
          <a:srcRect l="1958" t="22979" r="10043" b="12225"/>
          <a:stretch/>
        </p:blipFill>
        <p:spPr bwMode="auto">
          <a:xfrm>
            <a:off x="1322615" y="1436912"/>
            <a:ext cx="2881992" cy="1543051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322614" y="3355521"/>
            <a:ext cx="65475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Студенты активно участвовали в художественной самодеятельности, занимались спортом. 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Студенческий трудовой отряд работал на строительстве дома культуры в Анадыре.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3000" y="718457"/>
            <a:ext cx="7174281" cy="44250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/>
          <a:srcRect l="10615" t="4987" r="3455" b="21906"/>
          <a:stretch/>
        </p:blipFill>
        <p:spPr bwMode="auto">
          <a:xfrm>
            <a:off x="4869192" y="1067416"/>
            <a:ext cx="2966762" cy="1640710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/>
          <a:srcRect l="3671" t="5300" r="3204" b="6123"/>
          <a:stretch/>
        </p:blipFill>
        <p:spPr bwMode="auto">
          <a:xfrm>
            <a:off x="1600301" y="2994925"/>
            <a:ext cx="2968573" cy="1803979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926342" y="2994924"/>
            <a:ext cx="2909612" cy="1803979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725584" y="1579355"/>
            <a:ext cx="2843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Студенческий трудовой отряд на </a:t>
            </a:r>
            <a:r>
              <a:rPr lang="ru-RU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рыббазе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3244" y="406263"/>
            <a:ext cx="8211259" cy="60454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8181" y="3592285"/>
            <a:ext cx="3954640" cy="2637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400" b="1" dirty="0">
                <a:latin typeface="Arial" pitchFamily="34" charset="0"/>
                <a:cs typeface="Arial" pitchFamily="34" charset="0"/>
              </a:rPr>
              <a:t>29.08.39 - 29.09.39 </a:t>
            </a:r>
            <a:r>
              <a:rPr lang="ru-RU" sz="1400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Митрохин Афанасий Георгиевич</a:t>
            </a:r>
            <a:endParaRPr sz="14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indent="457200"/>
            <a:r>
              <a:rPr lang="ru-RU" sz="1400" b="1" dirty="0">
                <a:latin typeface="Arial" pitchFamily="34" charset="0"/>
                <a:cs typeface="Arial" pitchFamily="34" charset="0"/>
              </a:rPr>
              <a:t>31.09.39 - 01.07.42</a:t>
            </a:r>
            <a:r>
              <a:rPr lang="ru-RU" sz="1400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Ланкин Виктор Васильевич</a:t>
            </a:r>
            <a:endParaRPr sz="14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indent="457200"/>
            <a:r>
              <a:rPr lang="ru-RU" sz="1400" b="1" dirty="0">
                <a:latin typeface="Arial" pitchFamily="34" charset="0"/>
                <a:cs typeface="Arial" pitchFamily="34" charset="0"/>
              </a:rPr>
              <a:t>01.07.42 - 07.08.46</a:t>
            </a:r>
            <a:r>
              <a:rPr lang="ru-RU" sz="1400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Митрохин Афанасий Георгиевич</a:t>
            </a:r>
            <a:endParaRPr sz="14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indent="457200"/>
            <a:r>
              <a:rPr lang="ru-RU" sz="1400" b="1" dirty="0">
                <a:latin typeface="Arial" pitchFamily="34" charset="0"/>
                <a:cs typeface="Arial" pitchFamily="34" charset="0"/>
              </a:rPr>
              <a:t>07.08.46 - 01.09.47</a:t>
            </a:r>
            <a:r>
              <a:rPr lang="ru-RU" sz="1400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Ланкин Виктор Васильевич</a:t>
            </a:r>
            <a:endParaRPr sz="14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indent="457200"/>
            <a:r>
              <a:rPr lang="ru-RU" sz="1400" b="1" dirty="0">
                <a:latin typeface="Arial" pitchFamily="34" charset="0"/>
                <a:cs typeface="Arial" pitchFamily="34" charset="0"/>
              </a:rPr>
              <a:t>01.09.47 - 18.08.48</a:t>
            </a:r>
            <a:r>
              <a:rPr lang="ru-RU" sz="1400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Журба Владимир Ефимович</a:t>
            </a:r>
            <a:endParaRPr sz="14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indent="457200"/>
            <a:r>
              <a:rPr lang="ru-RU" sz="1400" b="1" dirty="0">
                <a:latin typeface="Arial" pitchFamily="34" charset="0"/>
                <a:cs typeface="Arial" pitchFamily="34" charset="0"/>
              </a:rPr>
              <a:t>19.08.48 - 04.04.49 </a:t>
            </a: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Архангельский Борис Владимирович</a:t>
            </a:r>
            <a:endParaRPr sz="14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35235" y="3592285"/>
            <a:ext cx="4049485" cy="2447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05.04.49 - 04.09.50</a:t>
            </a: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Ольшевская Елена Фадеевна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04.09.50 - 29.06.53 </a:t>
            </a: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Ломако Иван Калинович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29.06.53 - 07.09.77 </a:t>
            </a: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Франтова Вероника Сергеевна 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08.09.77</a:t>
            </a: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-… Водяницкая Лилия Николаевна</a:t>
            </a:r>
          </a:p>
          <a:p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          ... - Вааль Нина Ивановна </a:t>
            </a:r>
          </a:p>
          <a:p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         … - Ляховецкая Любовь Борисовна,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17.08.87</a:t>
            </a: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- Цыганко Елена Николаевна </a:t>
            </a:r>
          </a:p>
          <a:p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         … -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01.09.2003</a:t>
            </a: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Ушакова Лариса Викторовна.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40921" y="593877"/>
            <a:ext cx="7543800" cy="68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000" b="1" dirty="0">
                <a:latin typeface="Arial" pitchFamily="34" charset="0"/>
                <a:cs typeface="Arial" pitchFamily="34" charset="0"/>
              </a:rPr>
              <a:t>На протяжении многих лет руководителями Анадырского педагогического училища были: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1563" t="7960" r="1540" b="22367"/>
          <a:stretch/>
        </p:blipFill>
        <p:spPr bwMode="auto">
          <a:xfrm>
            <a:off x="2433462" y="1457595"/>
            <a:ext cx="4358718" cy="1971405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70419" y="655324"/>
            <a:ext cx="7777427" cy="55473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49136" y="4143559"/>
            <a:ext cx="6822216" cy="1731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Ежегодно выпускники училища поступали в университет им.А.И.Герцена на факультет народов Крайнего Севера, в Хабаровский государственный педагогический университет, Магаданский педагогический институт и другие вузы для продолжения своего образования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 l="1330" t="2728" r="1386" b="2766"/>
          <a:stretch/>
        </p:blipFill>
        <p:spPr bwMode="auto">
          <a:xfrm>
            <a:off x="1986679" y="1014890"/>
            <a:ext cx="5164389" cy="2964879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7949" y="555172"/>
            <a:ext cx="7181850" cy="52385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2988" y="2869595"/>
            <a:ext cx="3525965" cy="2775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457200">
              <a:buFont typeface="Arial" pitchFamily="34" charset="0"/>
              <a:buChar char="•"/>
            </a:pPr>
            <a:r>
              <a:rPr lang="ru-RU" sz="1600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Рубцова Екатерина Семеновна -  ученый-этнограф;</a:t>
            </a:r>
            <a:endParaRPr sz="1600" dirty="0">
              <a:solidFill>
                <a:srgbClr val="943734"/>
              </a:solidFill>
            </a:endParaRPr>
          </a:p>
          <a:p>
            <a:pPr marL="285750" indent="457200">
              <a:buFont typeface="Arial" pitchFamily="34" charset="0"/>
              <a:buChar char="•"/>
            </a:pPr>
            <a:r>
              <a:rPr lang="ru-RU" sz="1600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 Ольшевская Елена Фадеевна, (Кавалер ордена Ленина) историк; </a:t>
            </a:r>
          </a:p>
          <a:p>
            <a:pPr marL="285750" indent="457200">
              <a:buFont typeface="Arial" pitchFamily="34" charset="0"/>
              <a:buChar char="•"/>
            </a:pPr>
            <a:r>
              <a:rPr lang="ru-RU" sz="1600" b="1" dirty="0">
                <a:solidFill>
                  <a:srgbClr val="943734"/>
                </a:solidFill>
                <a:latin typeface="Arial" pitchFamily="34" charset="0"/>
                <a:cs typeface="Arial" pitchFamily="34" charset="0"/>
              </a:rPr>
              <a:t>Никитин Николай Васильевич,  Беликова Любовь Михайловна, преподаватели русского и чукотского языка;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05538" y="2941052"/>
            <a:ext cx="3845377" cy="2304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 </a:t>
            </a:r>
            <a:r>
              <a:rPr lang="ru-RU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Баев  М.Х.Мамонтова, Митрохин А.Г., Бондарева Зинаида Митрофановна, Ван Ирина Ивановна, русоведы;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Кадамова Неонила Андреевна, учитель естествознания и химии;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Матвиенко Ольга Петровна, учитель чистописания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86356" y="707589"/>
            <a:ext cx="5608864" cy="687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Преподаватели высокой квалификации, выпускники педучилища: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l="5743" t="5613" r="4163" b="37108"/>
          <a:stretch/>
        </p:blipFill>
        <p:spPr bwMode="auto">
          <a:xfrm>
            <a:off x="3084106" y="1498362"/>
            <a:ext cx="2709694" cy="1312062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4178" y="439785"/>
            <a:ext cx="8129392" cy="58496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7738" y="3417902"/>
            <a:ext cx="3901411" cy="2647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457200">
              <a:buFont typeface="Arial" pitchFamily="34" charset="0"/>
              <a:buChar char="•"/>
            </a:pP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Гусева Александра Михайловна, преподаватель математики;</a:t>
            </a:r>
            <a:endParaRPr sz="1400" dirty="0">
              <a:solidFill>
                <a:srgbClr val="800000"/>
              </a:solidFill>
            </a:endParaRPr>
          </a:p>
          <a:p>
            <a:pPr marL="285750" indent="457200">
              <a:buFont typeface="Arial" pitchFamily="34" charset="0"/>
              <a:buChar char="•"/>
            </a:pP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Ялпаев Иван Ефимович, преподаватель военного дела и физкультуры;</a:t>
            </a:r>
            <a:endParaRPr sz="1400" dirty="0">
              <a:solidFill>
                <a:srgbClr val="800000"/>
              </a:solidFill>
            </a:endParaRPr>
          </a:p>
          <a:p>
            <a:pPr marL="285750" indent="457200">
              <a:buFont typeface="Arial" pitchFamily="34" charset="0"/>
              <a:buChar char="•"/>
            </a:pP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Беркутенко Екатерина Владимировна, преподаватель истории; </a:t>
            </a:r>
            <a:endParaRPr sz="1400" dirty="0">
              <a:solidFill>
                <a:srgbClr val="800000"/>
              </a:solidFill>
            </a:endParaRPr>
          </a:p>
          <a:p>
            <a:pPr marL="285750" indent="457200">
              <a:buFont typeface="Arial" pitchFamily="34" charset="0"/>
              <a:buChar char="•"/>
            </a:pP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Гинсбург Лия Абрамовна, преподаватель физкультуры; Иванов Василий Семенович, преподаватель чистописания и рисования; </a:t>
            </a:r>
            <a:endParaRPr sz="1400" dirty="0">
              <a:solidFill>
                <a:srgbClr val="8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68874" y="3710730"/>
            <a:ext cx="3878036" cy="2020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Сковородкина Ольга Тимофеевна, преподаватель географии;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Зайцев Николай Георгиевич, математик, физик;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Мыгда Ольга Антоновна, преподаватель естествознания;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Корзо Екатерина Дмитриевна, преподаватель чукотского языка и географии.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30828" y="722156"/>
            <a:ext cx="5796643" cy="69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b="1" dirty="0">
                <a:latin typeface="Arial" pitchFamily="34" charset="0"/>
                <a:cs typeface="Arial" pitchFamily="34" charset="0"/>
              </a:rPr>
              <a:t>Преподаватели высокой квалификации, выпускники педучилища: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1963" t="7588" r="3016" b="10579"/>
          <a:stretch/>
        </p:blipFill>
        <p:spPr bwMode="auto">
          <a:xfrm>
            <a:off x="2495782" y="1408354"/>
            <a:ext cx="4266734" cy="1956258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5389" y="403028"/>
            <a:ext cx="8166969" cy="58496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67431" y="718695"/>
            <a:ext cx="7603298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7223" y="4057886"/>
            <a:ext cx="76032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1 октября 1939 года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Президиум Камчатского областного исполнительного комитета (а в то время Чукотка являлась частью Камчатской области) принял Постановление № 360 об открытии в посёлке Анадырь педагогического училища.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 училище  открыто  два класса: подготовительный – на базе пяти классов и первый – на базе неполной средней школы.</a:t>
            </a:r>
            <a:endParaRPr dirty="0">
              <a:solidFill>
                <a:srgbClr val="800000"/>
              </a:solidFill>
            </a:endParaRPr>
          </a:p>
          <a:p>
            <a:pPr indent="457200"/>
            <a:endParaRPr 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l="2119" t="3498" r="2101" b="4157"/>
          <a:stretch/>
        </p:blipFill>
        <p:spPr bwMode="auto">
          <a:xfrm>
            <a:off x="2184491" y="653381"/>
            <a:ext cx="4638135" cy="3053317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9725" y="624136"/>
            <a:ext cx="7828767" cy="48026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45020" y="1461406"/>
            <a:ext cx="3404508" cy="309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В .В.Тынескин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учитель, чукотский поэт, Е.Е.Никулина - заслуженный учитель, И.В.Надтока - заслуженный учитель РФ, Е.П.Климова, И.В.Омрувье - учитель, чукотский поэт, прозаик, до сих пор работает журналистом в окружной газете «Крайний Север».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 l="4032" t="3585" r="2200" b="3045"/>
          <a:stretch/>
        </p:blipFill>
        <p:spPr bwMode="auto">
          <a:xfrm>
            <a:off x="857654" y="1720232"/>
            <a:ext cx="3330623" cy="2621667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64086" y="4541263"/>
            <a:ext cx="7240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М.К.Такакава, Т.Гухувье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эскимосская поэтесса, З.Н.Ненлюмкина - эскимосская поэтесса.</a:t>
            </a:r>
          </a:p>
        </p:txBody>
      </p:sp>
      <p:sp>
        <p:nvSpPr>
          <p:cNvPr id="8" name="TextBox 7"/>
          <p:cNvSpPr/>
          <p:nvPr/>
        </p:nvSpPr>
        <p:spPr>
          <a:xfrm>
            <a:off x="2219379" y="887674"/>
            <a:ext cx="4125188" cy="431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Выпускники педучилища: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48174" y="872730"/>
            <a:ext cx="7095994" cy="4947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 l="2901" t="3805" r="2911" b="4369"/>
          <a:stretch/>
        </p:blipFill>
        <p:spPr bwMode="auto">
          <a:xfrm>
            <a:off x="2384275" y="1249136"/>
            <a:ext cx="3935239" cy="2700513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69538" y="4187807"/>
            <a:ext cx="6453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Гордость педагогического училища учителя, внесшие огромный вклад в развитие образования на Чукотке:  Н.Б.Емельянова, Л.И.Айнана, И.У.Берёзкин, Е.С.Уваургина, </a:t>
            </a:r>
            <a:r>
              <a:rPr lang="ru-RU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А.Г.Керек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8759" y="554276"/>
            <a:ext cx="8360229" cy="57494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8651" y="3548459"/>
            <a:ext cx="4090306" cy="2280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• Декоративно-прикладное искусство и народные промыслы;</a:t>
            </a:r>
            <a:endParaRPr sz="1600" dirty="0">
              <a:solidFill>
                <a:srgbClr val="800000"/>
              </a:solidFill>
            </a:endParaRPr>
          </a:p>
          <a:p>
            <a:pPr indent="457200"/>
            <a:r>
              <a:rPr lang="ru-RU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• Социально-культурная деятельность и народно-художественное творчество;</a:t>
            </a:r>
            <a:endParaRPr sz="1600" dirty="0">
              <a:solidFill>
                <a:srgbClr val="800000"/>
              </a:solidFill>
            </a:endParaRPr>
          </a:p>
          <a:p>
            <a:pPr indent="457200"/>
            <a:r>
              <a:rPr lang="ru-RU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• Музыкальное искусство эстрады;</a:t>
            </a:r>
            <a:endParaRPr sz="1600" dirty="0">
              <a:solidFill>
                <a:srgbClr val="800000"/>
              </a:solidFill>
            </a:endParaRPr>
          </a:p>
          <a:p>
            <a:pPr indent="457200"/>
            <a:r>
              <a:rPr lang="ru-RU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• Живопись;</a:t>
            </a:r>
            <a:endParaRPr sz="1600" dirty="0">
              <a:solidFill>
                <a:srgbClr val="800000"/>
              </a:solidFill>
            </a:endParaRPr>
          </a:p>
          <a:p>
            <a:pPr indent="457200"/>
            <a:r>
              <a:rPr lang="ru-RU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• Менеджмент</a:t>
            </a:r>
            <a:endParaRPr sz="1600" dirty="0">
              <a:solidFill>
                <a:srgbClr val="8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68874" y="3548459"/>
            <a:ext cx="3913819" cy="2043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Преподавание в начальных классах</a:t>
            </a:r>
          </a:p>
          <a:p>
            <a:r>
              <a:rPr lang="ru-RU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• Английский язык</a:t>
            </a:r>
          </a:p>
          <a:p>
            <a:r>
              <a:rPr lang="ru-RU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• Профессиональное обучение</a:t>
            </a:r>
          </a:p>
          <a:p>
            <a:r>
              <a:rPr lang="ru-RU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• Родной язык и литература</a:t>
            </a:r>
          </a:p>
          <a:p>
            <a:r>
              <a:rPr lang="ru-RU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• Технология</a:t>
            </a:r>
          </a:p>
          <a:p>
            <a:r>
              <a:rPr lang="ru-RU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• Дошкольное образование</a:t>
            </a:r>
          </a:p>
          <a:p>
            <a:r>
              <a:rPr lang="ru-RU" sz="16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• Русский язык и литература.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03110" y="869114"/>
            <a:ext cx="7331528" cy="687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000" b="1" dirty="0">
                <a:latin typeface="Arial" pitchFamily="34" charset="0"/>
                <a:cs typeface="Arial" pitchFamily="34" charset="0"/>
              </a:rPr>
              <a:t>Преподавание в Анадырском педагогическом училище осуществлялось по специальностям: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2790" t="5890" r="2405" b="26733"/>
          <a:stretch/>
        </p:blipFill>
        <p:spPr bwMode="auto">
          <a:xfrm>
            <a:off x="2802652" y="1715820"/>
            <a:ext cx="3723131" cy="1713180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646" y="799699"/>
            <a:ext cx="8004748" cy="47368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36885" y="3656211"/>
            <a:ext cx="71727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 связи с реформой общеобразовательных и профессиональных школ в 1985 году в училище вновь открыли школьное отделение на базе средней школы.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   В 1999 году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Анадырское педагогическое училище народностей Севера отметило своё 60-летие.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6885" y="1337332"/>
            <a:ext cx="3242063" cy="2061312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/>
          <a:srcRect t="24703" b="3332"/>
          <a:stretch/>
        </p:blipFill>
        <p:spPr bwMode="auto">
          <a:xfrm>
            <a:off x="4386496" y="1337332"/>
            <a:ext cx="3723184" cy="2076490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4695" y="498251"/>
            <a:ext cx="8124669" cy="57522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1422" y="3741363"/>
            <a:ext cx="75281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За период работы с 1939 по 2003 годы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педагогическим училищем подготовлено более трех тысяч специалистов, из них: учителя начальных классов, воспитатели дошкольных учреждений, учителя физической культуры, музыки, обслуживающего труда, математики, родных языков (чукотского, эскимосского, эвенского), русского языка и литературы, учителя информатики.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/>
          <a:srcRect l="1817" t="3524" r="1817" b="4757"/>
          <a:stretch/>
        </p:blipFill>
        <p:spPr bwMode="auto">
          <a:xfrm>
            <a:off x="1986197" y="971494"/>
            <a:ext cx="5033819" cy="2520743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87046" y="439456"/>
            <a:ext cx="8204548" cy="5804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4088" y="4340918"/>
            <a:ext cx="77035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1 сентября 2003 года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открылся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Чукотский многопрофильный колледж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созданный путем слияния Анадырского педагогического училища народностей Севера, Анадырского медицинского училища, Национального колледжа искусств и филиала Санкт-Петербургского промышленно-экономического колледжа в г. Анадырь.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641" y="696144"/>
            <a:ext cx="1966154" cy="1471491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/>
          <a:srcRect l="11035" t="2437" r="7557" b="3576"/>
          <a:stretch/>
        </p:blipFill>
        <p:spPr bwMode="auto">
          <a:xfrm>
            <a:off x="6086520" y="667283"/>
            <a:ext cx="2306365" cy="1500352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6"/>
          <a:srcRect l="2893" t="32830" r="20452" b="21757"/>
          <a:stretch/>
        </p:blipFill>
        <p:spPr bwMode="auto">
          <a:xfrm>
            <a:off x="2200095" y="2355440"/>
            <a:ext cx="5302483" cy="1791325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9" name="Рисунок 31748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3184071" y="696144"/>
            <a:ext cx="2575871" cy="1471491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37" y="-2256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85217" y="661307"/>
            <a:ext cx="6652826" cy="5439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5025" y="1350765"/>
            <a:ext cx="6726476" cy="37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80278" y="943939"/>
            <a:ext cx="3924729" cy="1444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Юрий Сергеевич Рытхэу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-  чукотский поэт, выпускник Анадырского педагогческого училища.</a:t>
            </a:r>
          </a:p>
          <a:p>
            <a:endParaRPr lang="ru-RU" b="1" dirty="0">
              <a:solidFill>
                <a:srgbClr val="94373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2462" y="3486092"/>
            <a:ext cx="6318337" cy="37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68606" y="4248376"/>
            <a:ext cx="1152342" cy="1535337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/>
          <p:nvPr/>
        </p:nvSpPr>
        <p:spPr>
          <a:xfrm>
            <a:off x="3022598" y="2656336"/>
            <a:ext cx="4227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«Вся чукотская интеллигенция вышла из стен Анадырского педагогического училища».</a:t>
            </a:r>
          </a:p>
        </p:txBody>
      </p:sp>
      <p:pic>
        <p:nvPicPr>
          <p:cNvPr id="1026" name="Picture 2" descr="G:\Экспозиция_Атта_Н_А\6730_previe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563124" y="2542036"/>
            <a:ext cx="1130815" cy="1448655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G:\Экспозиция_Атта_Н_А\i.jpg"/>
          <p:cNvPicPr>
            <a:picLocks noChangeAspect="1" noChangeArrowheads="1"/>
          </p:cNvPicPr>
          <p:nvPr/>
        </p:nvPicPr>
        <p:blipFill>
          <a:blip r:embed="rId6"/>
          <a:srcRect t="8779" b="6824"/>
          <a:stretch/>
        </p:blipFill>
        <p:spPr bwMode="auto">
          <a:xfrm flipH="1">
            <a:off x="1568606" y="973180"/>
            <a:ext cx="1076796" cy="1337180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G:\Экспозиция_Атта_Н_А\im.xp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68668" y="4289811"/>
            <a:ext cx="1023220" cy="1493902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G:\i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75884" y="4289811"/>
            <a:ext cx="1586074" cy="1473184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G:\11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6204858" y="4289810"/>
            <a:ext cx="1257969" cy="1452467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7707" y="374147"/>
            <a:ext cx="8342334" cy="61097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8294" y="2426441"/>
            <a:ext cx="76154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Долгая и славная история Анадырского педагогического училища - это частица большой истории нашей Чукотки. Это судьбы людей разных поколений, связанных с училищем, которые в 50-60-70-е годы подняли Чукотку, дали ей новый импульс не отдаленного региона, а наоборот территории, с которой начинается Россия.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/>
          <a:srcRect l="13793" b="12011"/>
          <a:stretch/>
        </p:blipFill>
        <p:spPr bwMode="auto">
          <a:xfrm>
            <a:off x="808294" y="4277666"/>
            <a:ext cx="7348534" cy="1749589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294" y="614872"/>
            <a:ext cx="2127597" cy="1603549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rcRect l="3294" t="5427" r="5242" b="12016"/>
          <a:stretch/>
        </p:blipFill>
        <p:spPr>
          <a:xfrm>
            <a:off x="3050497" y="614872"/>
            <a:ext cx="3687581" cy="1596453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rcRect l="6191" t="4471" r="11331" b="9757"/>
          <a:stretch/>
        </p:blipFill>
        <p:spPr>
          <a:xfrm>
            <a:off x="6821804" y="614872"/>
            <a:ext cx="1304144" cy="1581463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3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71600" y="809468"/>
            <a:ext cx="6423285" cy="51529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/>
          <p:nvPr/>
        </p:nvSpPr>
        <p:spPr>
          <a:xfrm>
            <a:off x="1663908" y="1215694"/>
            <a:ext cx="5502178" cy="37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ru-RU" b="1" dirty="0">
                <a:latin typeface="Arial" pitchFamily="34" charset="0"/>
                <a:cs typeface="Arial" pitchFamily="34" charset="0"/>
              </a:rPr>
              <a:t>Первый педагогический коллектив 1939 г.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 l="2218" t="1697" r="1949" b="2664"/>
          <a:stretch/>
        </p:blipFill>
        <p:spPr bwMode="auto">
          <a:xfrm>
            <a:off x="1959879" y="1714499"/>
            <a:ext cx="5348614" cy="3749085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5180" y="292012"/>
            <a:ext cx="8367386" cy="61252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/>
          <p:nvPr/>
        </p:nvSpPr>
        <p:spPr>
          <a:xfrm>
            <a:off x="654490" y="4119789"/>
            <a:ext cx="78287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Педучилище находилось на берегу реки «Казачка» в одноэтажном длинном здании, рядом расположено  общежитие, и два больших дома, где жили студенты.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Все благоустройства по обеспечению отопления и водоснабжения студенты выполняли самостоятельно.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Преподаватели педучилища, несмотря на все трудности, делали все, чтобы студенты получили глубокие, прочные знания.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1365" t="33810" r="1424" b="2133"/>
          <a:stretch/>
        </p:blipFill>
        <p:spPr bwMode="auto">
          <a:xfrm>
            <a:off x="1079595" y="566380"/>
            <a:ext cx="6978556" cy="3272287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9280" y="904875"/>
            <a:ext cx="7527470" cy="4762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9347" y="3667549"/>
            <a:ext cx="710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Осенью 1940 года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 училище создана комсомольская организация.</a:t>
            </a:r>
            <a:endParaRPr dirty="0">
              <a:solidFill>
                <a:srgbClr val="800000"/>
              </a:solidFill>
            </a:endParaRPr>
          </a:p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Первым секретарем стала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Валентина Кагак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(Серикова), одна из первых пионерок Чукотки, выпускница Науканской средней школы.</a:t>
            </a:r>
          </a:p>
        </p:txBody>
      </p:sp>
      <p:pic>
        <p:nvPicPr>
          <p:cNvPr id="14338" name="Picture 2" descr="G:\Разработки и информация по ВКР\02_Первый педагогический коллектив\Фото\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5308" y="1425146"/>
            <a:ext cx="3216033" cy="1926355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 l="6116" t="8687" r="10628" b="16382"/>
          <a:stretch/>
        </p:blipFill>
        <p:spPr>
          <a:xfrm>
            <a:off x="4455013" y="1425146"/>
            <a:ext cx="3387409" cy="1926355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9334" y="572740"/>
            <a:ext cx="7979080" cy="54738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79751" y="800849"/>
            <a:ext cx="7578246" cy="621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На начало 1944-45 учебного года в педучилище обучалось 52 студента, из них 41 представитель коренной национальности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9751" y="4593413"/>
            <a:ext cx="7578246" cy="1188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 январе 1941 года бюро Чукотского окружкома партии приняло постановление «О расширении педучилища народов Севера» и наметило мероприятия по закреплению на Чукотке учителей, освоивших языки народов Севера.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 l="2030" t="2596" r="1814" b="4168"/>
          <a:stretch/>
        </p:blipFill>
        <p:spPr bwMode="auto">
          <a:xfrm>
            <a:off x="1222809" y="1555592"/>
            <a:ext cx="6692130" cy="2956072"/>
          </a:xfrm>
          <a:prstGeom prst="rect">
            <a:avLst/>
          </a:prstGeom>
          <a:ln w="12700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51" y="0"/>
            <a:ext cx="915025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81075" y="819050"/>
            <a:ext cx="7181850" cy="4762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68056" y="991861"/>
            <a:ext cx="68016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latin typeface="Arial" pitchFamily="34" charset="0"/>
                <a:cs typeface="Arial" pitchFamily="34" charset="0"/>
              </a:rPr>
              <a:t>Зимой 1966-1967 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учебного года педагогическое училище было переведено в новое здание, по адресу ул. Отке, дом 27.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 l="2219" t="3659" r="2239" b="4101"/>
          <a:stretch/>
        </p:blipFill>
        <p:spPr bwMode="auto">
          <a:xfrm>
            <a:off x="2355419" y="2111532"/>
            <a:ext cx="4426906" cy="3031968"/>
          </a:xfrm>
          <a:prstGeom prst="rect">
            <a:avLst/>
          </a:prstGeom>
          <a:ln w="12700">
            <a:solidFill>
              <a:srgbClr val="80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1350</TotalTime>
  <Words>2158</Words>
  <Application>Microsoft Office PowerPoint</Application>
  <PresentationFormat>Экран (4:3)</PresentationFormat>
  <Paragraphs>181</Paragraphs>
  <Slides>47</Slides>
  <Notes>47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1-112-Антонова</dc:creator>
  <cp:lastModifiedBy>1-112-1</cp:lastModifiedBy>
  <cp:revision>81</cp:revision>
  <dcterms:created xsi:type="dcterms:W3CDTF">2019-05-24T00:15:21Z</dcterms:created>
  <dcterms:modified xsi:type="dcterms:W3CDTF">2023-11-08T22:15:55Z</dcterms:modified>
</cp:coreProperties>
</file>