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68" r:id="rId3"/>
    <p:sldMasterId id="2147483792" r:id="rId4"/>
    <p:sldMasterId id="2147483804" r:id="rId5"/>
    <p:sldMasterId id="2147483816" r:id="rId6"/>
    <p:sldMasterId id="2147483840" r:id="rId7"/>
    <p:sldMasterId id="2147483852" r:id="rId8"/>
  </p:sldMasterIdLst>
  <p:sldIdLst>
    <p:sldId id="256" r:id="rId9"/>
    <p:sldId id="281" r:id="rId10"/>
    <p:sldId id="282" r:id="rId11"/>
    <p:sldId id="270" r:id="rId12"/>
    <p:sldId id="271" r:id="rId13"/>
    <p:sldId id="279" r:id="rId14"/>
    <p:sldId id="257" r:id="rId15"/>
    <p:sldId id="258" r:id="rId16"/>
    <p:sldId id="259" r:id="rId17"/>
    <p:sldId id="260" r:id="rId18"/>
    <p:sldId id="261" r:id="rId19"/>
    <p:sldId id="262" r:id="rId20"/>
    <p:sldId id="285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83" r:id="rId29"/>
    <p:sldId id="280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9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035B80E-E214-4E13-9AB7-5FDEA6C856A8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27AF1DC-A579-4509-853B-F0A2135B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2571744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Русско-эскимосский словарь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4286256"/>
            <a:ext cx="7406640" cy="1752600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Около 19 000 слов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00430" y="500042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Составитель: </a:t>
            </a:r>
            <a:r>
              <a:rPr lang="ru-RU" sz="2400" b="1" dirty="0" err="1" smtClean="0"/>
              <a:t>Радунович</a:t>
            </a:r>
            <a:r>
              <a:rPr lang="ru-RU" sz="2400" b="1" dirty="0" smtClean="0"/>
              <a:t> Наталья                                                          Петровна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498080" cy="92867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игра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857232"/>
            <a:ext cx="7498080" cy="578647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наґáқ</a:t>
            </a:r>
            <a:r>
              <a:rPr lang="ru-RU" sz="3800" b="1" dirty="0" err="1"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Какая интересная игра!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Натыта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тыґигнапихта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наґақ</a:t>
            </a:r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наґáлъ|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ық  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|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ҳ</a:t>
            </a:r>
            <a:r>
              <a:rPr lang="ru-RU" sz="3800" b="1" dirty="0" err="1">
                <a:latin typeface="Arial" pitchFamily="34" charset="0"/>
                <a:cs typeface="Arial" pitchFamily="34" charset="0"/>
              </a:rPr>
              <a:t> 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Вам понравилась игра? –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Наґалъық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пиниқсигу?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традиционная игра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тахкаҳтақ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наґалъық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2.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~-бег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вокруг селения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(односельчане делятся на две группы, каждая из которых старается быстрее обежать вокруг селения)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ами</a:t>
            </a:r>
            <a:r>
              <a:rPr lang="vi-VN" sz="3800" dirty="0">
                <a:latin typeface="Arial" pitchFamily="34" charset="0"/>
                <a:cs typeface="Arial" pitchFamily="34" charset="0"/>
              </a:rPr>
              <a:t>́с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ūқ</a:t>
            </a:r>
            <a:r>
              <a:rPr lang="ru-RU" sz="3800" b="1" dirty="0">
                <a:latin typeface="Arial" pitchFamily="34" charset="0"/>
                <a:cs typeface="Arial" pitchFamily="34" charset="0"/>
              </a:rPr>
              <a:t>  </a:t>
            </a:r>
            <a:endParaRPr lang="ru-RU" sz="3800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3.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 в верёвочку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(строятся различные фигуры из верёвочной петли и пальцев)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ūҳата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 в карты  </a:t>
            </a:r>
            <a:r>
              <a:rPr lang="ru-RU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пылъяūйилъ|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ық  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|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ҳ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2)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 в карты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деньги  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āйка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қ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3800" b="1" dirty="0">
                <a:latin typeface="Arial" pitchFamily="34" charset="0"/>
                <a:cs typeface="Arial" pitchFamily="34" charset="0"/>
              </a:rPr>
              <a:t>  </a:t>
            </a:r>
            <a:endParaRPr lang="ru-RU" sz="3800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5.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 в моржовые кости типа городков  </a:t>
            </a:r>
            <a:r>
              <a:rPr lang="ru-RU" dirty="0">
                <a:latin typeface="Arial" pitchFamily="34" charset="0"/>
                <a:cs typeface="Arial" pitchFamily="34" charset="0"/>
              </a:rPr>
              <a:t>1) аґви́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ҳта</a:t>
            </a:r>
            <a:r>
              <a:rPr lang="ru-RU" dirty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</a:t>
            </a:r>
            <a:r>
              <a:rPr lang="ru-RU" dirty="0">
                <a:latin typeface="Arial" pitchFamily="34" charset="0"/>
                <a:cs typeface="Arial" pitchFamily="34" charset="0"/>
              </a:rPr>
              <a:t>) 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Дети играют в моржовые кости на берегу. –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Таґнуҳат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снами </a:t>
            </a:r>
            <a:r>
              <a:rPr lang="ru-RU" b="1" i="1" u="sng" dirty="0" err="1">
                <a:latin typeface="Arial" pitchFamily="34" charset="0"/>
                <a:cs typeface="Arial" pitchFamily="34" charset="0"/>
              </a:rPr>
              <a:t>аґвиҳтаґақут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2) аґви́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ґāтық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6.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 в мяч, весенняя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(группа мужчин против группы женщин)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āҳқутā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3800" dirty="0" err="1">
                <a:latin typeface="Arial" pitchFamily="34" charset="0"/>
                <a:cs typeface="Arial" pitchFamily="34" charset="0"/>
              </a:rPr>
              <a:t>қ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) 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… 17 статей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-214338"/>
            <a:ext cx="7498080" cy="1143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там</a:t>
            </a: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928670"/>
            <a:ext cx="7498080" cy="571504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тази́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ңагун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(на вопрос куда?)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Положи эти дрова там. –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Тазиңагун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лъūки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тāкут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қугыт.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тāмани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Дедушка находится там (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н-р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в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Имтуке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со стороны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Сиреников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.) –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Апака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тāмантуқ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. 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3)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таўáни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1) Интересно начинается там весна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Алъяңулюни  упынґаґьюхаґақа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таўа́ни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2.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&lt;ближе к берегу&gt;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кытáңани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Капусту морскую собирали на берегу прямо у поселка.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Лъқўақ, тыпа́қ сяґна́қсяґа́ҳпут лыга́н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маңты́ґат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кыта́ңитнъи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сна́ми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3.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&lt;близко&gt;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(в другом доме, в другой комнате, в другом месте, селении)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иңá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Может быть, там уже пароход пришел.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Миўын-лъю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иңá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аңьяҳпак тагимақ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.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&lt;в воздухе, вверху&gt;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тыспáгани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Там наверху мы услышали гул самолета. -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Тыспагани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нагақуґаҳпут тыңыхкаюгым лывыклъюга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5.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&lt;в глубине&gt;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қагўāни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Там в глубине мы увидели идущего человека. -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Қагўани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сҳаґаҳпут юк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иглыҳлъыҳи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6.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&lt;вдали&gt; 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уя́вани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см вдали 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… 54 статьи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85776"/>
            <a:ext cx="7467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улыбаться, улыбнуться 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7467600" cy="554528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иқлъи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́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ґ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1) Он всегда улыбается. –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Тана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аўын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иқлъиґмытуқ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2) Улыбнись!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Иқлъūҳтын!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иқлъи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́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ґут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Он мне улыбнулся.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Лъңан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иқлъūґутаңа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хўаңа.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иқлъи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́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ҳқāтаґ-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Он очень улыбчивый. -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Тана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аўын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иқлъūҳқāтаґақуқ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иқлъи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́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ҳт-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1) Личики их заплаканы, но это не мешает им улыбаться. -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Хина́ҳūт қия́нҳат  иўы́рңа-лъю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иқлъи́ҳнъақылґинун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қину́юхтиңига́тут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Ну, отчего же не взять? – улыбнулась бабушка. – Конечно, возьми. -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Сяңанми тугунґисигу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?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апаңиҳақ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иқлъиҳсималґи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Ипāпик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тугунакын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2.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~ кому-л. 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иқлъи</a:t>
            </a:r>
            <a:r>
              <a:rPr lang="vi-VN" b="1" dirty="0">
                <a:latin typeface="Arial" pitchFamily="34" charset="0"/>
                <a:cs typeface="Arial" pitchFamily="34" charset="0"/>
              </a:rPr>
              <a:t>́т-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Улыбнись ей. –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Иқлъитигу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тана.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3.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постоянно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~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иқлъи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́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ґ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мырā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ґ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чуть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~</a:t>
            </a:r>
            <a:r>
              <a:rPr lang="ru-RU" dirty="0">
                <a:latin typeface="Arial" pitchFamily="34" charset="0"/>
                <a:cs typeface="Arial" pitchFamily="34" charset="0"/>
              </a:rPr>
              <a:t>  1)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иқлъи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́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ґья̄ґа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ґ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)- </a:t>
            </a:r>
            <a:r>
              <a:rPr lang="ru-RU" dirty="0">
                <a:latin typeface="Arial" pitchFamily="34" charset="0"/>
                <a:cs typeface="Arial" pitchFamily="34" charset="0"/>
              </a:rPr>
              <a:t>(сир.)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Он, чуть улыбаясь, разговаривает с нами. –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Тана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иқлъи</a:t>
            </a:r>
            <a:r>
              <a:rPr lang="ru-RU" b="1" i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́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ґьяґаґлюни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хўаңкунъун алыҳқуґақуқ.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тымси́я̄ґа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ґ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)-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вянуть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аґью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́(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ґ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)-(аґью́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ґақуқ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вянет, стареет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Зеленая трава завяла. –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Игу́ґмылңуқ выга́қ </a:t>
            </a:r>
            <a:r>
              <a:rPr lang="ru-RU" b="1" i="1" u="sng" dirty="0" err="1" smtClean="0">
                <a:latin typeface="Arial" pitchFamily="34" charset="0"/>
                <a:cs typeface="Arial" pitchFamily="34" charset="0"/>
              </a:rPr>
              <a:t>аґью́мақ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кулңáлъя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̄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(кулңáлъя̄хтақā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вянет по какой-л. причине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кулңáлъя̄хтақуқ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вянет, обвисает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кулңáҳт-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кулңáҳтақуқ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вянет, свешивается, клонится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На холоде цветы завяли. –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Ақлъяґами питутшаґыт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u="sng" dirty="0" err="1" smtClean="0">
                <a:latin typeface="Arial" pitchFamily="34" charset="0"/>
                <a:cs typeface="Arial" pitchFamily="34" charset="0"/>
              </a:rPr>
              <a:t>кулңаҳтут</a:t>
            </a:r>
            <a:r>
              <a:rPr lang="ru-RU" i="1" dirty="0" err="1" smtClean="0"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палū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ґ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)-(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палūґақуқ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вянет, увядает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увядшая трава – </a:t>
            </a:r>
            <a:r>
              <a:rPr lang="ru-RU" b="1" i="1" u="sng" dirty="0" smtClean="0">
                <a:latin typeface="Arial" pitchFamily="34" charset="0"/>
                <a:cs typeface="Arial" pitchFamily="34" charset="0"/>
              </a:rPr>
              <a:t>пали́</a:t>
            </a:r>
            <a:r>
              <a:rPr lang="ru-RU" b="1" i="1" u="sng" dirty="0" err="1" smtClean="0">
                <a:latin typeface="Arial" pitchFamily="34" charset="0"/>
                <a:cs typeface="Arial" pitchFamily="34" charset="0"/>
              </a:rPr>
              <a:t>қақ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выга́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қ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5)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палūҳт-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палūҳтақуқ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вянет, увядает, блекнет, усыхает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Все кусты завяли. –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Қамахлъютың уқфилъыгат </a:t>
            </a:r>
            <a:r>
              <a:rPr lang="ru-RU" b="1" i="1" u="sng" dirty="0" err="1" smtClean="0">
                <a:latin typeface="Arial" pitchFamily="34" charset="0"/>
                <a:cs typeface="Arial" pitchFamily="34" charset="0"/>
              </a:rPr>
              <a:t>палиҳсимат</a:t>
            </a:r>
            <a:r>
              <a:rPr lang="ru-RU" i="1" dirty="0" err="1" smtClean="0">
                <a:latin typeface="Arial" pitchFamily="34" charset="0"/>
                <a:cs typeface="Arial" pitchFamily="34" charset="0"/>
              </a:rPr>
              <a:t>.Цветы твоизавяли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. –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Питутын</a:t>
            </a:r>
            <a:r>
              <a:rPr lang="ru-RU" b="1" i="1" u="sng" dirty="0" err="1" smtClean="0">
                <a:latin typeface="Arial" pitchFamily="34" charset="0"/>
                <a:cs typeface="Arial" pitchFamily="34" charset="0"/>
              </a:rPr>
              <a:t>палиҳти</a:t>
            </a:r>
            <a:r>
              <a:rPr lang="ru-RU" i="1" dirty="0" err="1" smtClean="0"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6)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палūҳтыст-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(из-за чего-л.)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(палūҳтыстáқā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вянет по какой-л. причине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Осень ходит по лесу, деревья красит (делает увядающими). –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Уксяқ уқфихкун иглыҳтақуқ, уқфигыт </a:t>
            </a:r>
            <a:r>
              <a:rPr lang="ru-RU" b="1" i="1" u="sng" dirty="0" err="1" smtClean="0">
                <a:latin typeface="Arial" pitchFamily="34" charset="0"/>
                <a:cs typeface="Arial" pitchFamily="34" charset="0"/>
              </a:rPr>
              <a:t>палиҳтыстақит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2. ~ местами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палūҳқ-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палūҳқақуқ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вянет местами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Листья местами завяли. -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Қуқуңат </a:t>
            </a:r>
            <a:r>
              <a:rPr lang="ru-RU" b="1" i="1" u="sng" dirty="0" err="1" smtClean="0">
                <a:latin typeface="Arial" pitchFamily="34" charset="0"/>
                <a:cs typeface="Arial" pitchFamily="34" charset="0"/>
              </a:rPr>
              <a:t>палиҳқумат.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Приложение 1. Географические названия.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Аван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Авáн</a:t>
            </a:r>
            <a:r>
              <a:rPr lang="ru-RU" dirty="0">
                <a:latin typeface="Arial" pitchFamily="34" charset="0"/>
                <a:cs typeface="Arial" pitchFamily="34" charset="0"/>
              </a:rPr>
              <a:t>  (поселок  у входа в бухту Провидения, старинное эскимосское селение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Провиденском</a:t>
            </a:r>
            <a:r>
              <a:rPr lang="ru-RU" dirty="0">
                <a:latin typeface="Arial" pitchFamily="34" charset="0"/>
                <a:cs typeface="Arial" pitchFamily="34" charset="0"/>
              </a:rPr>
              <a:t> районе в ЧАО; ныне не существует)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Агихсыгагвик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Агихсыґаґвик</a:t>
            </a:r>
            <a:r>
              <a:rPr lang="ru-RU" dirty="0">
                <a:latin typeface="Arial" pitchFamily="34" charset="0"/>
                <a:cs typeface="Arial" pitchFamily="34" charset="0"/>
              </a:rPr>
              <a:t>  (сопка около поселка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Аван</a:t>
            </a:r>
            <a:r>
              <a:rPr lang="ru-RU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Агихсильгак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Аги́хсилґақ  </a:t>
            </a:r>
            <a:r>
              <a:rPr lang="ru-RU" dirty="0">
                <a:latin typeface="Arial" pitchFamily="34" charset="0"/>
                <a:cs typeface="Arial" pitchFamily="34" charset="0"/>
              </a:rPr>
              <a:t>(место («квартал»)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Имтуке</a:t>
            </a:r>
            <a:r>
              <a:rPr lang="ru-RU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Агманырак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Аґмаңиґақ  </a:t>
            </a:r>
            <a:r>
              <a:rPr lang="ru-RU" dirty="0">
                <a:latin typeface="Arial" pitchFamily="34" charset="0"/>
                <a:cs typeface="Arial" pitchFamily="34" charset="0"/>
              </a:rPr>
              <a:t>(сопка к западу от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Сиреников</a:t>
            </a:r>
            <a:r>
              <a:rPr lang="ru-RU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Агнык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Аґны́қ  </a:t>
            </a:r>
            <a:r>
              <a:rPr lang="ru-RU" dirty="0">
                <a:latin typeface="Arial" pitchFamily="34" charset="0"/>
                <a:cs typeface="Arial" pitchFamily="34" charset="0"/>
              </a:rPr>
              <a:t>(мыс у входа в бухту Провидения)</a:t>
            </a: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Аккани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Ақы́ни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(чукотское селение в Чукотском районе в ЧАО; ныне не существует)  </a:t>
            </a:r>
          </a:p>
          <a:p>
            <a:pPr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Аляска  </a:t>
            </a:r>
            <a:r>
              <a:rPr lang="ru-RU" dirty="0">
                <a:latin typeface="Arial" pitchFamily="34" charset="0"/>
                <a:cs typeface="Arial" pitchFamily="34" charset="0"/>
              </a:rPr>
              <a:t>Аю́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қлъиқ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Амьяк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Амьяк</a:t>
            </a:r>
            <a:r>
              <a:rPr lang="ru-RU" dirty="0">
                <a:latin typeface="Arial" pitchFamily="34" charset="0"/>
                <a:cs typeface="Arial" pitchFamily="34" charset="0"/>
              </a:rPr>
              <a:t>  (бухта на острове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Ыттыгран</a:t>
            </a:r>
            <a:r>
              <a:rPr lang="ru-RU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Анадырь  </a:t>
            </a:r>
            <a:r>
              <a:rPr lang="ru-RU" dirty="0">
                <a:latin typeface="Arial" pitchFamily="34" charset="0"/>
                <a:cs typeface="Arial" pitchFamily="34" charset="0"/>
              </a:rPr>
              <a:t>Ўи́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ң</a:t>
            </a:r>
            <a:r>
              <a:rPr lang="ru-RU" dirty="0">
                <a:latin typeface="Arial" pitchFamily="34" charset="0"/>
                <a:cs typeface="Arial" pitchFamily="34" charset="0"/>
              </a:rPr>
              <a:t>(а)</a:t>
            </a:r>
          </a:p>
          <a:p>
            <a:pPr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Англия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Иңгли</a:t>
            </a:r>
            <a:r>
              <a:rPr lang="ru-RU" dirty="0">
                <a:latin typeface="Arial" pitchFamily="34" charset="0"/>
                <a:cs typeface="Arial" pitchFamily="34" charset="0"/>
              </a:rPr>
              <a:t>́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ся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[иңгли́са</a:t>
            </a:r>
            <a:r>
              <a:rPr lang="ru-RU" dirty="0">
                <a:latin typeface="Arial" pitchFamily="34" charset="0"/>
                <a:cs typeface="Arial" pitchFamily="34" charset="0"/>
              </a:rPr>
              <a:t>]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Приложение 2. Названия эскимосских родов, жителей поселков.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57290" y="1214422"/>
            <a:ext cx="7498080" cy="52864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кигимит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қиги́мūт  </a:t>
            </a:r>
            <a:r>
              <a:rPr lang="ru-RU" dirty="0">
                <a:latin typeface="Arial" pitchFamily="34" charset="0"/>
                <a:cs typeface="Arial" pitchFamily="34" charset="0"/>
              </a:rPr>
              <a:t>(жители поселка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Қиги </a:t>
            </a:r>
            <a:r>
              <a:rPr lang="ru-RU" dirty="0">
                <a:latin typeface="Arial" pitchFamily="34" charset="0"/>
                <a:cs typeface="Arial" pitchFamily="34" charset="0"/>
              </a:rPr>
              <a:t>на острове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Аракамчечен</a:t>
            </a:r>
            <a:r>
              <a:rPr lang="ru-RU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лякагмит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ля̄каґмит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«ямные – имеющие большие мясные ямы»</a:t>
            </a:r>
            <a:r>
              <a:rPr lang="ru-RU" dirty="0">
                <a:latin typeface="Arial" pitchFamily="34" charset="0"/>
                <a:cs typeface="Arial" pitchFamily="34" charset="0"/>
              </a:rPr>
              <a:t>  (род племени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уңазиґмит</a:t>
            </a:r>
            <a:r>
              <a:rPr lang="ru-RU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майныгугмит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майңы́гуґмūт  </a:t>
            </a:r>
            <a:r>
              <a:rPr lang="ru-RU" dirty="0">
                <a:latin typeface="Arial" pitchFamily="34" charset="0"/>
                <a:cs typeface="Arial" pitchFamily="34" charset="0"/>
              </a:rPr>
              <a:t>(жители поселка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Майңыгуқ </a:t>
            </a:r>
            <a:r>
              <a:rPr lang="ru-RU" dirty="0">
                <a:latin typeface="Arial" pitchFamily="34" charset="0"/>
                <a:cs typeface="Arial" pitchFamily="34" charset="0"/>
              </a:rPr>
              <a:t>на острове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Аракамчечен</a:t>
            </a:r>
            <a:r>
              <a:rPr lang="ru-RU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масигмит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маси́ґмūт</a:t>
            </a:r>
            <a:r>
              <a:rPr lang="ru-RU" dirty="0">
                <a:latin typeface="Arial" pitchFamily="34" charset="0"/>
                <a:cs typeface="Arial" pitchFamily="34" charset="0"/>
              </a:rPr>
              <a:t>  (жители поселка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Масиқ</a:t>
            </a:r>
            <a:r>
              <a:rPr lang="ru-RU" dirty="0">
                <a:latin typeface="Arial" pitchFamily="34" charset="0"/>
                <a:cs typeface="Arial" pitchFamily="34" charset="0"/>
              </a:rPr>
              <a:t>,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Мечигменском</a:t>
            </a:r>
            <a:r>
              <a:rPr lang="ru-RU" dirty="0">
                <a:latin typeface="Arial" pitchFamily="34" charset="0"/>
                <a:cs typeface="Arial" pitchFamily="34" charset="0"/>
              </a:rPr>
              <a:t> заливе)</a:t>
            </a:r>
          </a:p>
          <a:p>
            <a:pPr>
              <a:buNone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навныгмит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навныґмūт</a:t>
            </a:r>
            <a:r>
              <a:rPr lang="ru-RU" dirty="0">
                <a:latin typeface="Arial" pitchFamily="34" charset="0"/>
                <a:cs typeface="Arial" pitchFamily="34" charset="0"/>
              </a:rPr>
              <a:t>  (квартал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Имтуке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науканцы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ныву́қаґмūт, ныву́қаҳмūт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(1. жители поселка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Наукан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Нывуқақ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); 2. племя)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сивукагмит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сивӯқаҳмūт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(жители острова Святого Лаврентия (США)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Приложение 3. Эскимосские имена.</a:t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3600" b="1" dirty="0" smtClean="0">
                <a:solidFill>
                  <a:schemeClr val="tx1"/>
                </a:solidFill>
              </a:rPr>
              <a:t>Женские имена.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 numCol="2">
            <a:normAutofit fontScale="85000" lnSpcReduction="20000"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Аґнáґūсяқ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Аґнáлъқўасяқ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Аґны́ҳақ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А́ймын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Айңáңа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Айңáңāўын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Айю́лгын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Ақы́лъқақ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Али́ґун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Алы́лык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Анáнūўын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Аңáя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Ңаңáңāўын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Паңáңа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Пари́ңа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Пая́ңа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Пиўрáңа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Пу́гзяқ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Пута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Пыңу́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…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3.2. Мужские имена.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 numCol="2">
            <a:normAutofit fontScale="85000" lnSpcReduction="20000"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Аґмá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Айңáхўақ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А́ка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Ақы́лъқақ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Амáму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Анáгикақ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Анáхуткақ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Аны́қа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Аңқáлын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Аңқáтāгын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Нутáнли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Нутáтāгын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Нутáўйи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Ңаңáңа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Ңыпáўйи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Пáви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Палъқы́нтын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Паңáўйи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Пūўра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Пу́хлъюк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498080" cy="714356"/>
          </a:xfrm>
        </p:spPr>
        <p:txBody>
          <a:bodyPr/>
          <a:lstStyle/>
          <a:p>
            <a:r>
              <a:rPr lang="ru-RU" dirty="0"/>
              <a:t>Приложение 4. Суффиксы.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5286412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взи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Сравнительный</a:t>
            </a:r>
          </a:p>
          <a:p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Гуйгу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– дом    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гуйгу</a:t>
            </a:r>
            <a:r>
              <a:rPr lang="ru-RU" sz="1600" b="1" u="sng" dirty="0" err="1" smtClean="0">
                <a:latin typeface="Arial" pitchFamily="34" charset="0"/>
                <a:cs typeface="Arial" pitchFamily="34" charset="0"/>
              </a:rPr>
              <a:t>взи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қ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– почти с дом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взи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ґ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)-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Действие, которое едва было не совершилось</a:t>
            </a:r>
          </a:p>
          <a:p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Мыкылґиҳақ  нахты</a:t>
            </a:r>
            <a:r>
              <a:rPr lang="ru-RU" sz="1600" b="1" u="sng" dirty="0" err="1" smtClean="0">
                <a:latin typeface="Arial" pitchFamily="34" charset="0"/>
                <a:cs typeface="Arial" pitchFamily="34" charset="0"/>
              </a:rPr>
              <a:t>взи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мақ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– Мальчик  чуть было не упал.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взыґ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-;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врыґ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Действие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протекающее со слабой силой, едва-едва</a:t>
            </a:r>
          </a:p>
          <a:p>
            <a:r>
              <a:rPr lang="ru-RU" sz="1600" b="1" dirty="0" err="1">
                <a:latin typeface="Arial" pitchFamily="34" charset="0"/>
                <a:cs typeface="Arial" pitchFamily="34" charset="0"/>
              </a:rPr>
              <a:t>Апа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кава</a:t>
            </a:r>
            <a:r>
              <a:rPr lang="ru-RU" sz="1600" b="1" u="sng" dirty="0" err="1">
                <a:latin typeface="Arial" pitchFamily="34" charset="0"/>
                <a:cs typeface="Arial" pitchFamily="34" charset="0"/>
              </a:rPr>
              <a:t>взыҳ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лъықуқ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– Дедушка чуть поспит, вздремнет. 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взыґа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; -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врыґа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; -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мзыґа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-;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-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мрыґа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Усиливающее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значение, выраженное корнем слова</a:t>
            </a:r>
          </a:p>
          <a:p>
            <a:r>
              <a:rPr lang="ru-RU" sz="1600" b="1" dirty="0" err="1">
                <a:latin typeface="Arial" pitchFamily="34" charset="0"/>
                <a:cs typeface="Arial" pitchFamily="34" charset="0"/>
              </a:rPr>
              <a:t>Аґналъқўақ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старуха                        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Аґналъқўаврыґақ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– дряхлая старуха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вра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уничижительный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err="1">
                <a:latin typeface="Arial" pitchFamily="34" charset="0"/>
                <a:cs typeface="Arial" pitchFamily="34" charset="0"/>
              </a:rPr>
              <a:t>сянқун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вещь 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сянқу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́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та</a:t>
            </a:r>
            <a:r>
              <a:rPr lang="ru-RU" sz="1600" b="1" u="sng" dirty="0" err="1">
                <a:latin typeface="Arial" pitchFamily="34" charset="0"/>
                <a:cs typeface="Arial" pitchFamily="34" charset="0"/>
              </a:rPr>
              <a:t>вра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қ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барахлишко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Всего 255 суффиксов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Приложение 5. Таблицы словоизменительных суффиксов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85786" y="2285992"/>
          <a:ext cx="7786742" cy="3291840"/>
        </p:xfrm>
        <a:graphic>
          <a:graphicData uri="http://schemas.openxmlformats.org/drawingml/2006/table">
            <a:tbl>
              <a:tblPr/>
              <a:tblGrid>
                <a:gridCol w="1162812"/>
                <a:gridCol w="1909022"/>
                <a:gridCol w="2490125"/>
                <a:gridCol w="2224783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cap="all" dirty="0">
                          <a:latin typeface="Arial"/>
                          <a:ea typeface="Calibri"/>
                        </a:rPr>
                        <a:t>в </a:t>
                      </a:r>
                      <a:r>
                        <a:rPr lang="ru-RU" sz="2400" cap="all" dirty="0" smtClean="0">
                          <a:latin typeface="Arial"/>
                          <a:ea typeface="Calibri"/>
                        </a:rPr>
                        <a:t>повелительном </a:t>
                      </a:r>
                      <a:r>
                        <a:rPr lang="ru-RU" sz="2400" cap="all" dirty="0">
                          <a:latin typeface="Arial"/>
                          <a:ea typeface="Calibri"/>
                        </a:rPr>
                        <a:t>наклонении</a:t>
                      </a:r>
                      <a:endParaRPr lang="ru-RU" sz="2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Calibri"/>
                        </a:rPr>
                        <a:t>число</a:t>
                      </a:r>
                      <a:endParaRPr lang="ru-RU" sz="2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/>
                          <a:ea typeface="Calibri"/>
                        </a:rPr>
                        <a:t>Е</a:t>
                      </a:r>
                      <a:r>
                        <a:rPr lang="en-US" sz="2400" dirty="0" err="1" smtClean="0">
                          <a:latin typeface="Arial"/>
                          <a:ea typeface="Calibri"/>
                        </a:rPr>
                        <a:t>динственное</a:t>
                      </a:r>
                      <a:endParaRPr lang="ru-RU" sz="2400" dirty="0" smtClean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/>
                          <a:ea typeface="Calibri"/>
                        </a:rPr>
                        <a:t>Д</a:t>
                      </a:r>
                      <a:r>
                        <a:rPr lang="en-US" sz="2400" dirty="0" err="1" smtClean="0">
                          <a:latin typeface="Arial"/>
                          <a:ea typeface="Calibri"/>
                        </a:rPr>
                        <a:t>войственное</a:t>
                      </a:r>
                      <a:endParaRPr lang="ru-RU" sz="2400" dirty="0" smtClean="0"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 smtClean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/>
                          <a:ea typeface="Calibri"/>
                        </a:rPr>
                        <a:t>М</a:t>
                      </a:r>
                      <a:r>
                        <a:rPr lang="en-US" sz="2400" dirty="0" err="1" smtClean="0">
                          <a:latin typeface="Arial"/>
                          <a:ea typeface="Calibri"/>
                        </a:rPr>
                        <a:t>ножественное</a:t>
                      </a:r>
                      <a:endParaRPr lang="ru-RU" sz="2400" dirty="0" smtClean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Calibri"/>
                        </a:rPr>
                        <a:t>лицо</a:t>
                      </a:r>
                      <a:endParaRPr lang="ru-RU" sz="2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Calibri"/>
                        </a:rPr>
                        <a:t>1</a:t>
                      </a:r>
                      <a:endParaRPr lang="ru-RU" sz="2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kumimoji="0" lang="ru-RU" sz="24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ляңа</a:t>
                      </a:r>
                      <a:endParaRPr kumimoji="0" lang="ru-RU" sz="24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ea typeface="Calibri"/>
                        </a:rPr>
                        <a:t>(я)</a:t>
                      </a:r>
                      <a:endParaRPr lang="ru-RU" sz="24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-лъту</a:t>
                      </a:r>
                      <a:r>
                        <a:rPr kumimoji="0" lang="ru-RU" sz="24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ң</a:t>
                      </a:r>
                      <a:endParaRPr kumimoji="0" lang="ru-RU" sz="24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ea typeface="Calibri"/>
                        </a:rPr>
                        <a:t>(мы двое)</a:t>
                      </a:r>
                      <a:endParaRPr lang="ru-RU" sz="24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ru-RU" sz="24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лъта</a:t>
                      </a:r>
                      <a:endParaRPr lang="ru-RU" sz="24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(мы)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Calibri"/>
                        </a:rPr>
                        <a:t>2</a:t>
                      </a:r>
                      <a:endParaRPr lang="ru-RU" sz="2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Ø</a:t>
                      </a: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; -и, -тын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(ты)</a:t>
                      </a:r>
                      <a:endPara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-тык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(вы двое)</a:t>
                      </a:r>
                      <a:endPara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-тык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(вы)</a:t>
                      </a:r>
                      <a:endPara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Calibri"/>
                        </a:rPr>
                        <a:t>3</a:t>
                      </a:r>
                      <a:endParaRPr lang="ru-RU" sz="2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-ли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(он)</a:t>
                      </a:r>
                      <a:endPara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-лик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(они двое)</a:t>
                      </a:r>
                      <a:endPara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-лит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(они)</a:t>
                      </a:r>
                      <a:endPara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325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1428736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Таблицы суффиксов лица и числа для субъектного спряжения в следующих наклонениях: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Всего 21 таблицы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14414" y="557214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қаю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ґ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)- </a:t>
            </a:r>
            <a:r>
              <a:rPr lang="ru-RU" dirty="0" smtClean="0"/>
              <a:t>«пить чай»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4414" y="592933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қаюлъта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dirty="0" smtClean="0"/>
              <a:t> «давайте пить чай»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57686" y="557214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Қая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«пей чай»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4414" y="6357958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қаюґли </a:t>
            </a:r>
            <a:r>
              <a:rPr lang="ru-RU" dirty="0" smtClean="0"/>
              <a:t>«пусть он попьет чай»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Program Files\1200 CP\Msoffice\TEMP\P4125438.JPG"/>
          <p:cNvPicPr>
            <a:picLocks noChangeAspect="1" noChangeArrowheads="1"/>
          </p:cNvPicPr>
          <p:nvPr/>
        </p:nvPicPr>
        <p:blipFill>
          <a:blip r:embed="rId2"/>
          <a:srcRect l="15493" t="1703" r="24244" b="32742"/>
          <a:stretch>
            <a:fillRect/>
          </a:stretch>
        </p:blipFill>
        <p:spPr bwMode="auto">
          <a:xfrm>
            <a:off x="285720" y="214290"/>
            <a:ext cx="4000528" cy="6160813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  <p:pic>
        <p:nvPicPr>
          <p:cNvPr id="18434" name="Picture 2" descr="C:\Program Files\1200 CP\Msoffice\TEMP\P4126522.JPG"/>
          <p:cNvPicPr>
            <a:picLocks noChangeAspect="1" noChangeArrowheads="1"/>
          </p:cNvPicPr>
          <p:nvPr/>
        </p:nvPicPr>
        <p:blipFill>
          <a:blip r:embed="rId3" cstate="print"/>
          <a:srcRect l="9925" t="5386" r="6400" b="54507"/>
          <a:stretch>
            <a:fillRect/>
          </a:stretch>
        </p:blipFill>
        <p:spPr bwMode="auto">
          <a:xfrm rot="5400000">
            <a:off x="3714743" y="1142984"/>
            <a:ext cx="6072229" cy="4214843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Приложение 6. Структура эскимосского глагола:</a:t>
            </a:r>
            <a:br>
              <a:rPr lang="ru-RU" sz="2400" dirty="0" smtClean="0"/>
            </a:br>
            <a:r>
              <a:rPr lang="ru-RU" sz="2400" dirty="0" smtClean="0"/>
              <a:t>1. в изъявительном наклонении в субъектном или субъектно-объектном спряжении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Глагольная основа </a:t>
            </a:r>
            <a:r>
              <a:rPr lang="ru-RU" dirty="0" smtClean="0"/>
              <a:t>+ </a:t>
            </a:r>
            <a:r>
              <a:rPr lang="ru-RU" b="1" dirty="0"/>
              <a:t>словообразовательный </a:t>
            </a:r>
            <a:r>
              <a:rPr lang="ru-RU" b="1" dirty="0" smtClean="0"/>
              <a:t>с</a:t>
            </a:r>
            <a:r>
              <a:rPr lang="ru-RU" dirty="0" smtClean="0"/>
              <a:t>уффикс </a:t>
            </a:r>
            <a:r>
              <a:rPr lang="ru-RU" dirty="0"/>
              <a:t>(если есть</a:t>
            </a:r>
            <a:r>
              <a:rPr lang="ru-RU" dirty="0" smtClean="0"/>
              <a:t>) </a:t>
            </a:r>
            <a:r>
              <a:rPr lang="ru-RU" b="1" dirty="0" smtClean="0"/>
              <a:t>+</a:t>
            </a:r>
            <a:r>
              <a:rPr lang="ru-RU" dirty="0" smtClean="0"/>
              <a:t> </a:t>
            </a:r>
            <a:r>
              <a:rPr lang="ru-RU" dirty="0" err="1"/>
              <a:t>суф</a:t>
            </a:r>
            <a:r>
              <a:rPr lang="ru-RU" dirty="0"/>
              <a:t>. </a:t>
            </a:r>
            <a:r>
              <a:rPr lang="ru-RU" b="1" dirty="0" smtClean="0"/>
              <a:t>времени + </a:t>
            </a:r>
            <a:r>
              <a:rPr lang="ru-RU" dirty="0" err="1"/>
              <a:t>суф</a:t>
            </a:r>
            <a:r>
              <a:rPr lang="ru-RU" dirty="0"/>
              <a:t>. </a:t>
            </a:r>
            <a:r>
              <a:rPr lang="ru-RU" b="1" dirty="0" smtClean="0"/>
              <a:t>спряжения + </a:t>
            </a:r>
            <a:r>
              <a:rPr lang="ru-RU" dirty="0" err="1"/>
              <a:t>суф</a:t>
            </a:r>
            <a:r>
              <a:rPr lang="ru-RU" dirty="0"/>
              <a:t>. </a:t>
            </a:r>
            <a:r>
              <a:rPr lang="ru-RU" b="1" dirty="0"/>
              <a:t>лица и числа</a:t>
            </a:r>
            <a:endParaRPr lang="ru-RU" dirty="0"/>
          </a:p>
          <a:p>
            <a:pPr>
              <a:buNone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улимақуңа </a:t>
            </a:r>
            <a:r>
              <a:rPr lang="ru-RU" dirty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улима</a:t>
            </a:r>
            <a:r>
              <a:rPr lang="ru-RU" dirty="0">
                <a:latin typeface="Arial" pitchFamily="34" charset="0"/>
                <a:cs typeface="Arial" pitchFamily="34" charset="0"/>
              </a:rPr>
              <a:t> +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ақ </a:t>
            </a:r>
            <a:r>
              <a:rPr lang="ru-RU" dirty="0">
                <a:latin typeface="Arial" pitchFamily="34" charset="0"/>
                <a:cs typeface="Arial" pitchFamily="34" charset="0"/>
              </a:rPr>
              <a:t>+ у +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ңа</a:t>
            </a:r>
            <a:r>
              <a:rPr lang="ru-RU" dirty="0">
                <a:latin typeface="Arial" pitchFamily="34" charset="0"/>
                <a:cs typeface="Arial" pitchFamily="34" charset="0"/>
              </a:rPr>
              <a:t>)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dirty="0">
                <a:latin typeface="Arial" pitchFamily="34" charset="0"/>
                <a:cs typeface="Arial" pitchFamily="34" charset="0"/>
              </a:rPr>
              <a:t> я делаю </a:t>
            </a:r>
          </a:p>
          <a:p>
            <a:pPr>
              <a:buNone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қавалъқинамāқ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(қава</a:t>
            </a:r>
            <a:r>
              <a:rPr lang="ru-RU" dirty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ґ</a:t>
            </a:r>
            <a:r>
              <a:rPr lang="ru-RU" dirty="0">
                <a:latin typeface="Arial" pitchFamily="34" charset="0"/>
                <a:cs typeface="Arial" pitchFamily="34" charset="0"/>
              </a:rPr>
              <a:t>) +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лъқина</a:t>
            </a:r>
            <a:r>
              <a:rPr lang="ru-RU" dirty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ґ</a:t>
            </a:r>
            <a:r>
              <a:rPr lang="ru-RU" dirty="0">
                <a:latin typeface="Arial" pitchFamily="34" charset="0"/>
                <a:cs typeface="Arial" pitchFamily="34" charset="0"/>
              </a:rPr>
              <a:t>) +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</a:t>
            </a:r>
            <a:r>
              <a:rPr lang="ru-RU" dirty="0">
                <a:latin typeface="Arial" pitchFamily="34" charset="0"/>
                <a:cs typeface="Arial" pitchFamily="34" charset="0"/>
              </a:rPr>
              <a:t> + у +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</a:t>
            </a:r>
            <a:r>
              <a:rPr lang="ru-RU" dirty="0">
                <a:latin typeface="Arial" pitchFamily="34" charset="0"/>
                <a:cs typeface="Arial" pitchFamily="34" charset="0"/>
              </a:rPr>
              <a:t>) – он долго спал</a:t>
            </a:r>
          </a:p>
          <a:p>
            <a:pPr>
              <a:buNone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акитымсягūнкут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акит</a:t>
            </a:r>
            <a:r>
              <a:rPr lang="ru-RU" dirty="0">
                <a:latin typeface="Arial" pitchFamily="34" charset="0"/>
                <a:cs typeface="Arial" pitchFamily="34" charset="0"/>
              </a:rPr>
              <a:t> +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мсяг+</a:t>
            </a:r>
            <a:r>
              <a:rPr lang="ru-RU" dirty="0">
                <a:latin typeface="Arial" pitchFamily="34" charset="0"/>
                <a:cs typeface="Arial" pitchFamily="34" charset="0"/>
              </a:rPr>
              <a:t> -Ø- +а +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инкут</a:t>
            </a:r>
            <a:r>
              <a:rPr lang="ru-RU" dirty="0">
                <a:latin typeface="Arial" pitchFamily="34" charset="0"/>
                <a:cs typeface="Arial" pitchFamily="34" charset="0"/>
              </a:rPr>
              <a:t>) – наконец они нам ответили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Содержимое 3" descr="Описание: E:\photo\семья\Провидения от Меркуловых\P7232748.JPG"/>
          <p:cNvPicPr>
            <a:picLocks noGrp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5942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Содержимое 3" descr="Описание: F:\photo\семья\ddt1\P1010035.JPG"/>
          <p:cNvPicPr>
            <a:picLocks noGrp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143248"/>
            <a:ext cx="464502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0034" y="3857628"/>
            <a:ext cx="3714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аґуля</a:t>
            </a:r>
            <a:r>
              <a:rPr lang="ru-RU" sz="2800" dirty="0" smtClean="0"/>
              <a:t> – традиционный танец</a:t>
            </a:r>
          </a:p>
          <a:p>
            <a:pPr algn="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аґулястыт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/>
              <a:t>- танцоры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072066" y="571480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Тагитук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- туман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647308" cy="114300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қалю́гьяқ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нож для разделки кита</a:t>
            </a:r>
            <a:endParaRPr lang="ru-RU" sz="2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Содержимое 3" descr="Описание: F:\photo\уэлькаль\фото Лейта Ник\Лейта Коля на разделке кита.JPG"/>
          <p:cNvPicPr>
            <a:picLocks noGrp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799013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IMG_82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00438"/>
            <a:ext cx="4776788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4357694"/>
            <a:ext cx="371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err="1" smtClean="0"/>
              <a:t>Нунивак</a:t>
            </a:r>
            <a:r>
              <a:rPr lang="ru-RU" sz="2800" b="1" dirty="0" smtClean="0"/>
              <a:t> </a:t>
            </a:r>
            <a:r>
              <a:rPr lang="ru-RU" sz="2800" dirty="0" smtClean="0"/>
              <a:t>– тундра</a:t>
            </a:r>
          </a:p>
          <a:p>
            <a:pPr algn="r"/>
            <a:endParaRPr lang="ru-RU" sz="2800" b="1" dirty="0" smtClean="0"/>
          </a:p>
          <a:p>
            <a:pPr algn="r"/>
            <a:r>
              <a:rPr lang="ru-RU" sz="2800" b="1" dirty="0" err="1" smtClean="0"/>
              <a:t>Нунивагми</a:t>
            </a:r>
            <a:r>
              <a:rPr lang="ru-RU" sz="2800" b="1" dirty="0" smtClean="0"/>
              <a:t> </a:t>
            </a:r>
            <a:r>
              <a:rPr lang="ru-RU" sz="2800" dirty="0" smtClean="0"/>
              <a:t>– в тундре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err="1" smtClean="0">
                <a:latin typeface="Arial" pitchFamily="34" charset="0"/>
                <a:cs typeface="Arial" pitchFamily="34" charset="0"/>
              </a:rPr>
              <a:t>Игамсиқаюкамси</a:t>
            </a:r>
            <a:r>
              <a:rPr lang="ru-RU" sz="6000" dirty="0" err="1" smtClean="0">
                <a:latin typeface="Arial" pitchFamily="34" charset="0"/>
                <a:cs typeface="Arial" pitchFamily="34" charset="0"/>
              </a:rPr>
              <a:t>!</a:t>
            </a:r>
            <a:r>
              <a:rPr lang="ru-RU" sz="5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5400" dirty="0" smtClean="0">
                <a:latin typeface="Arial" pitchFamily="34" charset="0"/>
                <a:cs typeface="Arial" pitchFamily="34" charset="0"/>
              </a:rPr>
            </a:br>
            <a:r>
              <a:rPr lang="en-US" sz="6000" dirty="0" err="1" smtClean="0"/>
              <a:t>Igamsiqajukamsi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3071810"/>
            <a:ext cx="8229600" cy="9220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 smtClean="0">
                <a:latin typeface="Arial" pitchFamily="34" charset="0"/>
                <a:cs typeface="Arial" pitchFamily="34" charset="0"/>
              </a:rPr>
              <a:t>Thank you! - </a:t>
            </a:r>
            <a:r>
              <a:rPr lang="ru-RU" sz="4800" dirty="0" smtClean="0">
                <a:latin typeface="Arial" pitchFamily="34" charset="0"/>
                <a:cs typeface="Arial" pitchFamily="34" charset="0"/>
              </a:rPr>
              <a:t>Спасибо</a:t>
            </a:r>
            <a:r>
              <a:rPr lang="ru-RU" sz="4800" dirty="0" smtClean="0">
                <a:latin typeface="Arial" pitchFamily="34" charset="0"/>
                <a:cs typeface="Arial" pitchFamily="34" charset="0"/>
              </a:rPr>
              <a:t>!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Program Files\1200 CP\Msoffice\TEMP\P4127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433" t="9626" r="4503" b="13753"/>
          <a:stretch>
            <a:fillRect/>
          </a:stretch>
        </p:blipFill>
        <p:spPr bwMode="auto">
          <a:xfrm rot="5400000">
            <a:off x="1271072" y="-842501"/>
            <a:ext cx="4572032" cy="654273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pic>
        <p:nvPicPr>
          <p:cNvPr id="5" name="Picture 3" descr="C:\Program Files\1200 CP\Msoffice\TEMP\P4122053.JPG"/>
          <p:cNvPicPr>
            <a:picLocks noChangeAspect="1" noChangeArrowheads="1"/>
          </p:cNvPicPr>
          <p:nvPr/>
        </p:nvPicPr>
        <p:blipFill>
          <a:blip r:embed="rId3" cstate="print"/>
          <a:srcRect l="9397" t="5674" r="3497" b="14530"/>
          <a:stretch>
            <a:fillRect/>
          </a:stretch>
        </p:blipFill>
        <p:spPr bwMode="auto">
          <a:xfrm rot="16200000">
            <a:off x="3750463" y="1464455"/>
            <a:ext cx="4572032" cy="59293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307183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</a:t>
            </a:r>
            <a:br>
              <a:rPr lang="ru-RU" dirty="0" smtClean="0"/>
            </a:br>
            <a:r>
              <a:rPr lang="ru-RU" sz="4000" dirty="0" smtClean="0"/>
              <a:t>информанты</a:t>
            </a:r>
            <a:endParaRPr lang="ru-RU" sz="4000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/>
          <a:srcRect l="10840" t="14544" r="62547" b="45093"/>
          <a:stretch>
            <a:fillRect/>
          </a:stretch>
        </p:blipFill>
        <p:spPr>
          <a:xfrm>
            <a:off x="357158" y="357167"/>
            <a:ext cx="2573933" cy="29289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4">
            <a:lum bright="12000" contrast="6000"/>
          </a:blip>
          <a:srcRect l="22843" t="28695" r="62331" b="49680"/>
          <a:stretch>
            <a:fillRect/>
          </a:stretch>
        </p:blipFill>
        <p:spPr>
          <a:xfrm>
            <a:off x="6143636" y="428604"/>
            <a:ext cx="2690150" cy="29423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7158" y="3500438"/>
          <a:ext cx="2500330" cy="2960916"/>
        </p:xfrm>
        <a:graphic>
          <a:graphicData uri="http://schemas.openxmlformats.org/presentationml/2006/ole">
            <p:oleObj spid="_x0000_s2050" name="Точечный рисунок" r:id="rId5" imgW="7295238" imgH="8647619" progId="PBrush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00364" y="1500174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Арон </a:t>
            </a:r>
            <a:r>
              <a:rPr lang="ru-RU" b="1" dirty="0" err="1" smtClean="0"/>
              <a:t>Нутаугье</a:t>
            </a:r>
            <a:r>
              <a:rPr lang="ru-RU" dirty="0" smtClean="0"/>
              <a:t>, житель с. </a:t>
            </a:r>
            <a:r>
              <a:rPr lang="ru-RU" dirty="0" err="1" smtClean="0"/>
              <a:t>Сиреники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786182" y="2643182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Анатолий </a:t>
            </a:r>
            <a:r>
              <a:rPr lang="ru-RU" b="1" dirty="0" err="1" smtClean="0"/>
              <a:t>Салико</a:t>
            </a:r>
            <a:r>
              <a:rPr lang="ru-RU" dirty="0" smtClean="0"/>
              <a:t>, житель с. Новое Чаплино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28926" y="3857628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Валентина Брагина</a:t>
            </a:r>
            <a:r>
              <a:rPr lang="ru-RU" dirty="0" smtClean="0"/>
              <a:t>, жительница </a:t>
            </a:r>
            <a:r>
              <a:rPr lang="ru-RU" dirty="0" err="1" smtClean="0"/>
              <a:t>с.Сиреники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357554" y="5357826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Галина </a:t>
            </a:r>
            <a:r>
              <a:rPr lang="ru-RU" b="1" dirty="0" err="1" smtClean="0"/>
              <a:t>Схак</a:t>
            </a:r>
            <a:r>
              <a:rPr lang="ru-RU" dirty="0" smtClean="0"/>
              <a:t>, жительница </a:t>
            </a:r>
            <a:r>
              <a:rPr lang="ru-RU" dirty="0" err="1" smtClean="0"/>
              <a:t>с.Уэлькаль</a:t>
            </a:r>
            <a:r>
              <a:rPr lang="ru-RU" dirty="0" smtClean="0"/>
              <a:t>, уроженка с.Новое Чаплино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/>
          <a:srcRect l="28229" t="12471" r="26995" b="22823"/>
          <a:stretch>
            <a:fillRect/>
          </a:stretch>
        </p:blipFill>
        <p:spPr bwMode="auto">
          <a:xfrm>
            <a:off x="6143636" y="3643314"/>
            <a:ext cx="2650596" cy="287572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642910" y="3786190"/>
            <a:ext cx="20717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Консультанты</a:t>
            </a:r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214686"/>
            <a:ext cx="1957501" cy="2857520"/>
          </a:xfrm>
          <a:prstGeom prst="rect">
            <a:avLst/>
          </a:prstGeom>
          <a:noFill/>
          <a:ln w="9525">
            <a:solidFill>
              <a:srgbClr val="5F3BF7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5692" r="16311"/>
          <a:stretch>
            <a:fillRect/>
          </a:stretch>
        </p:blipFill>
        <p:spPr>
          <a:xfrm>
            <a:off x="6000760" y="3214686"/>
            <a:ext cx="2571768" cy="2836616"/>
          </a:xfrm>
          <a:prstGeom prst="rect">
            <a:avLst/>
          </a:prstGeom>
          <a:noFill/>
          <a:ln/>
        </p:spPr>
      </p:pic>
      <p:sp>
        <p:nvSpPr>
          <p:cNvPr id="10" name="TextBox 9"/>
          <p:cNvSpPr txBox="1"/>
          <p:nvPr/>
        </p:nvSpPr>
        <p:spPr>
          <a:xfrm>
            <a:off x="3000364" y="1643050"/>
            <a:ext cx="2357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Людмила </a:t>
            </a:r>
            <a:r>
              <a:rPr lang="ru-RU" b="1" dirty="0" err="1" smtClean="0"/>
              <a:t>Айнана</a:t>
            </a:r>
            <a:r>
              <a:rPr lang="ru-RU" dirty="0" smtClean="0"/>
              <a:t>, жительница п.Провидения, уроженка </a:t>
            </a:r>
            <a:r>
              <a:rPr lang="ru-RU" dirty="0" err="1" smtClean="0"/>
              <a:t>с.Уназик</a:t>
            </a:r>
            <a:r>
              <a:rPr lang="ru-RU" dirty="0" smtClean="0"/>
              <a:t> (Старое Чаплино)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072198" y="1785926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Светлана </a:t>
            </a:r>
            <a:r>
              <a:rPr lang="ru-RU" b="1" dirty="0" err="1" smtClean="0"/>
              <a:t>Тагьек</a:t>
            </a:r>
            <a:r>
              <a:rPr lang="ru-RU" dirty="0" smtClean="0"/>
              <a:t>, жительница г.Анадырь, уроженка </a:t>
            </a:r>
            <a:r>
              <a:rPr lang="ru-RU" dirty="0" err="1" smtClean="0"/>
              <a:t>с.Сиреники</a:t>
            </a:r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71942"/>
            <a:ext cx="192925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4282" y="785794"/>
            <a:ext cx="22145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Николай Борисович </a:t>
            </a:r>
            <a:r>
              <a:rPr lang="ru-RU" b="1" dirty="0" err="1" smtClean="0"/>
              <a:t>Вахтин</a:t>
            </a:r>
            <a:r>
              <a:rPr lang="ru-RU" dirty="0" smtClean="0"/>
              <a:t>, главный научный сотрудник Института лингвистических исследований РАН, доктор филологических наук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071678"/>
            <a:ext cx="290035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</a:t>
            </a:r>
            <a:br>
              <a:rPr lang="ru-RU" dirty="0" smtClean="0"/>
            </a:br>
            <a:r>
              <a:rPr lang="ru-RU" dirty="0" smtClean="0"/>
              <a:t>БОЛЬШОЕ!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3775" y="1071546"/>
            <a:ext cx="56102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СТРУКТУРА СЛОВАРЯ.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 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dirty="0">
                <a:latin typeface="Arial" pitchFamily="34" charset="0"/>
                <a:cs typeface="Arial" pitchFamily="34" charset="0"/>
              </a:rPr>
              <a:t>русские слова и словосочетания расположены в словаре в алфавитном порядке.</a:t>
            </a:r>
          </a:p>
          <a:p>
            <a:pPr lvl="0"/>
            <a:r>
              <a:rPr lang="ru-RU" dirty="0">
                <a:latin typeface="Arial" pitchFamily="34" charset="0"/>
                <a:cs typeface="Arial" pitchFamily="34" charset="0"/>
              </a:rPr>
              <a:t>Все эскимосские слова, кроме односложных, снабжены количественными и качественными ударениями: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набирать;  набрать  1. </a:t>
            </a:r>
            <a:r>
              <a:rPr lang="ru-RU" dirty="0">
                <a:latin typeface="Arial" pitchFamily="34" charset="0"/>
                <a:cs typeface="Arial" pitchFamily="34" charset="0"/>
              </a:rPr>
              <a:t>1) ими</a:t>
            </a:r>
            <a:r>
              <a:rPr lang="vi-VN" dirty="0">
                <a:latin typeface="Arial" pitchFamily="34" charset="0"/>
                <a:cs typeface="Arial" pitchFamily="34" charset="0"/>
              </a:rPr>
              <a:t>́</a:t>
            </a:r>
            <a:r>
              <a:rPr lang="ru-RU" dirty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ґ</a:t>
            </a:r>
            <a:r>
              <a:rPr lang="ru-RU" dirty="0">
                <a:latin typeface="Arial" pitchFamily="34" charset="0"/>
                <a:cs typeface="Arial" pitchFamily="34" charset="0"/>
              </a:rPr>
              <a:t>)-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2)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қырңу</a:t>
            </a:r>
            <a:r>
              <a:rPr lang="ru-RU" dirty="0">
                <a:latin typeface="Arial" pitchFamily="34" charset="0"/>
                <a:cs typeface="Arial" pitchFamily="34" charset="0"/>
              </a:rPr>
              <a:t>́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ҳт-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  </a:t>
            </a:r>
            <a:r>
              <a:rPr lang="ru-RU" dirty="0">
                <a:latin typeface="Arial" pitchFamily="34" charset="0"/>
                <a:cs typeface="Arial" pitchFamily="34" charset="0"/>
              </a:rPr>
              <a:t>3)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кылг</a:t>
            </a:r>
            <a:r>
              <a:rPr lang="ru-RU" dirty="0">
                <a:latin typeface="Arial" pitchFamily="34" charset="0"/>
                <a:cs typeface="Arial" pitchFamily="34" charset="0"/>
              </a:rPr>
              <a:t>-  4)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тугу́ля̄т</a:t>
            </a:r>
            <a:r>
              <a:rPr lang="ru-RU" dirty="0">
                <a:latin typeface="Arial" pitchFamily="34" charset="0"/>
                <a:cs typeface="Arial" pitchFamily="34" charset="0"/>
              </a:rPr>
              <a:t>-  </a:t>
            </a:r>
          </a:p>
          <a:p>
            <a:pPr lvl="0"/>
            <a:r>
              <a:rPr lang="ru-RU" dirty="0">
                <a:latin typeface="Arial" pitchFamily="34" charset="0"/>
                <a:cs typeface="Arial" pitchFamily="34" charset="0"/>
              </a:rPr>
              <a:t>Лексические значения многозначного русского слова отмечаются буквами со скобкой; конкретное использование слова отмечается арабской цифрой с точкой. Знак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~</a:t>
            </a:r>
            <a:r>
              <a:rPr lang="ru-RU" dirty="0">
                <a:latin typeface="Arial" pitchFamily="34" charset="0"/>
                <a:cs typeface="Arial" pitchFamily="34" charset="0"/>
              </a:rPr>
              <a:t> означает русское слово данной рассматриваемой статьи. Например, «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аккуратный 2. ~ в работе…»  </a:t>
            </a:r>
            <a:r>
              <a:rPr lang="ru-RU" dirty="0">
                <a:latin typeface="Arial" pitchFamily="34" charset="0"/>
                <a:cs typeface="Arial" pitchFamily="34" charset="0"/>
              </a:rPr>
              <a:t>означает «аккуратный в работе»</a:t>
            </a:r>
          </a:p>
          <a:p>
            <a:pPr lvl="0"/>
            <a:r>
              <a:rPr lang="ru-RU" dirty="0">
                <a:latin typeface="Arial" pitchFamily="34" charset="0"/>
                <a:cs typeface="Arial" pitchFamily="34" charset="0"/>
              </a:rPr>
              <a:t>Лексические значения слов-синонимов отмечаются буквами со скобкой, например: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аккуратно  </a:t>
            </a:r>
            <a:r>
              <a:rPr lang="ru-RU" dirty="0">
                <a:latin typeface="Arial" pitchFamily="34" charset="0"/>
                <a:cs typeface="Arial" pitchFamily="34" charset="0"/>
              </a:rPr>
              <a:t>1)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иқа</a:t>
            </a:r>
            <a:r>
              <a:rPr lang="ru-RU" dirty="0">
                <a:latin typeface="Arial" pitchFamily="34" charset="0"/>
                <a:cs typeface="Arial" pitchFamily="34" charset="0"/>
              </a:rPr>
              <a:t>́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ңилъюку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Эта девочка аккуратно пишет. -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Тāна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аґна́ґаҳа́қ </a:t>
            </a:r>
            <a:r>
              <a:rPr lang="ru-RU" b="1" i="1" u="sng" dirty="0" err="1">
                <a:latin typeface="Arial" pitchFamily="34" charset="0"/>
                <a:cs typeface="Arial" pitchFamily="34" charset="0"/>
              </a:rPr>
              <a:t>иқа́ңилъюку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 ига́ґақуқ.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>
                <a:latin typeface="Arial" pitchFamily="34" charset="0"/>
                <a:cs typeface="Arial" pitchFamily="34" charset="0"/>
              </a:rPr>
              <a:t>2) пылю́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ңилъюку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Его сын всегда аккуратно одет. -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Лъңан иґны́ґа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қунпың </a:t>
            </a:r>
            <a:r>
              <a:rPr lang="ru-RU" b="1" i="1" u="sng" dirty="0" err="1">
                <a:latin typeface="Arial" pitchFamily="34" charset="0"/>
                <a:cs typeface="Arial" pitchFamily="34" charset="0"/>
              </a:rPr>
              <a:t>пылю́ңилъюку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 пилю́гуглюни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аю́қуқ.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>
                <a:latin typeface="Arial" pitchFamily="34" charset="0"/>
                <a:cs typeface="Arial" pitchFamily="34" charset="0"/>
              </a:rPr>
              <a:t>3)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пини́ґўāтун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…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ЭСКИМОССКИЙ АЛФАВИТ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err="1" smtClean="0"/>
              <a:t>Аа</a:t>
            </a:r>
            <a:r>
              <a:rPr lang="ru-RU" b="1" dirty="0"/>
              <a:t>			Мм			</a:t>
            </a:r>
            <a:r>
              <a:rPr lang="ru-RU" b="1" dirty="0" err="1"/>
              <a:t>Ўу</a:t>
            </a:r>
            <a:endParaRPr lang="ru-RU" dirty="0"/>
          </a:p>
          <a:p>
            <a:pPr>
              <a:buNone/>
            </a:pPr>
            <a:r>
              <a:rPr lang="ru-RU" b="1" dirty="0" err="1"/>
              <a:t>Вв</a:t>
            </a:r>
            <a:r>
              <a:rPr lang="ru-RU" b="1" dirty="0"/>
              <a:t>			</a:t>
            </a:r>
            <a:r>
              <a:rPr lang="ru-RU" b="1" dirty="0" err="1"/>
              <a:t>Мъмъ</a:t>
            </a:r>
            <a:r>
              <a:rPr lang="ru-RU" b="1" dirty="0"/>
              <a:t> 		</a:t>
            </a:r>
            <a:r>
              <a:rPr lang="ru-RU" b="1" dirty="0" err="1"/>
              <a:t>Фф</a:t>
            </a:r>
            <a:endParaRPr lang="ru-RU" dirty="0"/>
          </a:p>
          <a:p>
            <a:pPr>
              <a:buNone/>
            </a:pPr>
            <a:r>
              <a:rPr lang="ru-RU" b="1" dirty="0" err="1"/>
              <a:t>Гг</a:t>
            </a:r>
            <a:r>
              <a:rPr lang="ru-RU" b="1" dirty="0"/>
              <a:t>			</a:t>
            </a:r>
            <a:r>
              <a:rPr lang="ru-RU" b="1" dirty="0" err="1"/>
              <a:t>Нн</a:t>
            </a:r>
            <a:r>
              <a:rPr lang="ru-RU" b="1" dirty="0"/>
              <a:t> 			</a:t>
            </a:r>
            <a:r>
              <a:rPr lang="ru-RU" b="1" dirty="0" err="1"/>
              <a:t>Хх</a:t>
            </a:r>
            <a:endParaRPr lang="ru-RU" dirty="0"/>
          </a:p>
          <a:p>
            <a:pPr>
              <a:buNone/>
            </a:pPr>
            <a:r>
              <a:rPr lang="ru-RU" b="1" dirty="0" err="1"/>
              <a:t>Ґґ</a:t>
            </a:r>
            <a:r>
              <a:rPr lang="ru-RU" b="1" dirty="0"/>
              <a:t>			</a:t>
            </a:r>
            <a:r>
              <a:rPr lang="ru-RU" b="1" dirty="0" err="1"/>
              <a:t>Нънъ</a:t>
            </a:r>
            <a:r>
              <a:rPr lang="ru-RU" b="1" dirty="0"/>
              <a:t>		</a:t>
            </a:r>
            <a:r>
              <a:rPr lang="ru-RU" b="1" dirty="0" err="1" smtClean="0"/>
              <a:t>Ҳҳ</a:t>
            </a:r>
            <a:endParaRPr lang="ru-RU" dirty="0"/>
          </a:p>
          <a:p>
            <a:pPr>
              <a:buNone/>
            </a:pPr>
            <a:r>
              <a:rPr lang="ru-RU" b="1" dirty="0" err="1"/>
              <a:t>Зз</a:t>
            </a:r>
            <a:r>
              <a:rPr lang="ru-RU" b="1" dirty="0"/>
              <a:t>			</a:t>
            </a:r>
            <a:r>
              <a:rPr lang="ru-RU" b="1" dirty="0" err="1"/>
              <a:t>Ңң			Шш</a:t>
            </a:r>
            <a:endParaRPr lang="ru-RU" dirty="0"/>
          </a:p>
          <a:p>
            <a:pPr>
              <a:buNone/>
            </a:pPr>
            <a:r>
              <a:rPr lang="ru-RU" b="1" dirty="0"/>
              <a:t>Ии			</a:t>
            </a:r>
            <a:r>
              <a:rPr lang="ru-RU" b="1" dirty="0" err="1"/>
              <a:t>Пп</a:t>
            </a:r>
            <a:r>
              <a:rPr lang="ru-RU" b="1" dirty="0"/>
              <a:t>			</a:t>
            </a:r>
            <a:r>
              <a:rPr lang="ru-RU" b="1" dirty="0" err="1"/>
              <a:t>Ъъ</a:t>
            </a:r>
            <a:endParaRPr lang="ru-RU" dirty="0"/>
          </a:p>
          <a:p>
            <a:pPr>
              <a:buNone/>
            </a:pPr>
            <a:r>
              <a:rPr lang="ru-RU" b="1" dirty="0" err="1"/>
              <a:t>Йй</a:t>
            </a:r>
            <a:r>
              <a:rPr lang="ru-RU" b="1" dirty="0"/>
              <a:t>			</a:t>
            </a:r>
            <a:r>
              <a:rPr lang="ru-RU" b="1" dirty="0" err="1"/>
              <a:t>Рр</a:t>
            </a:r>
            <a:r>
              <a:rPr lang="ru-RU" b="1" dirty="0"/>
              <a:t>			</a:t>
            </a:r>
            <a:r>
              <a:rPr lang="ru-RU" b="1" dirty="0" err="1"/>
              <a:t>Ыы</a:t>
            </a:r>
            <a:endParaRPr lang="ru-RU" dirty="0"/>
          </a:p>
          <a:p>
            <a:pPr>
              <a:buNone/>
            </a:pPr>
            <a:r>
              <a:rPr lang="ru-RU" b="1" dirty="0" err="1"/>
              <a:t>Кк</a:t>
            </a:r>
            <a:r>
              <a:rPr lang="ru-RU" b="1" dirty="0"/>
              <a:t>			</a:t>
            </a:r>
            <a:r>
              <a:rPr lang="ru-RU" b="1" dirty="0" err="1"/>
              <a:t>Сс</a:t>
            </a:r>
            <a:r>
              <a:rPr lang="ru-RU" b="1" dirty="0"/>
              <a:t>			</a:t>
            </a:r>
            <a:r>
              <a:rPr lang="ru-RU" b="1" dirty="0" err="1"/>
              <a:t>Ьь</a:t>
            </a:r>
            <a:endParaRPr lang="ru-RU" dirty="0"/>
          </a:p>
          <a:p>
            <a:pPr>
              <a:buNone/>
            </a:pPr>
            <a:r>
              <a:rPr lang="ru-RU" b="1" dirty="0" err="1"/>
              <a:t>Ққ			Тт</a:t>
            </a:r>
            <a:r>
              <a:rPr lang="ru-RU" b="1" dirty="0"/>
              <a:t>			</a:t>
            </a:r>
            <a:r>
              <a:rPr lang="ru-RU" b="1" dirty="0" err="1"/>
              <a:t>Юю</a:t>
            </a:r>
            <a:endParaRPr lang="ru-RU" dirty="0"/>
          </a:p>
          <a:p>
            <a:pPr>
              <a:buNone/>
            </a:pPr>
            <a:r>
              <a:rPr lang="ru-RU" b="1" dirty="0" err="1"/>
              <a:t>Лл</a:t>
            </a:r>
            <a:r>
              <a:rPr lang="ru-RU" b="1" dirty="0"/>
              <a:t>			</a:t>
            </a:r>
            <a:r>
              <a:rPr lang="ru-RU" b="1" dirty="0" err="1"/>
              <a:t>Уу</a:t>
            </a:r>
            <a:r>
              <a:rPr lang="ru-RU" b="1" dirty="0"/>
              <a:t>			</a:t>
            </a:r>
            <a:r>
              <a:rPr lang="ru-RU" b="1" dirty="0" err="1"/>
              <a:t>Яя</a:t>
            </a:r>
            <a:endParaRPr lang="ru-RU" dirty="0"/>
          </a:p>
          <a:p>
            <a:pPr>
              <a:buNone/>
            </a:pPr>
            <a:r>
              <a:rPr lang="ru-RU" b="1" dirty="0" err="1"/>
              <a:t>Лълъ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(союз; частица) 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ай</a:t>
            </a:r>
            <a:r>
              <a:rPr lang="ru-RU" sz="31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Почему вы не спите, а?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Сяңафси қавигастык?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Ай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атхўáй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А, это ты,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Асуя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! –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Атхўа́й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Асу́яңутын!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āўалъю</a:t>
            </a:r>
            <a:r>
              <a:rPr lang="ru-RU" dirty="0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А, мой зятек пришел! –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Аўалъю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ныңаўақа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таги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ҳсимақ!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ики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́фсин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 пошла было к своей тете, а ее, оказывается, не было дома.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Агляґьяҳтуңа ананамнун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икифсин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авитыфтуқ.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5)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ūтыгңáм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 иду быстро, а мой брат идет еще быстрее. –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Хўаңа сюкалъюңа иглыҳтақуңа,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итыгңам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аныңақа хўаңа сюкалъюни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иглыҳтақуқ.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6)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йыґли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́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1) Две собаки бегут за котенком, а он, вместо того, чтобы бежать, присел и смотрит на собак. -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Қикми́т мали́ҳқаґақат пуси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́ </a:t>
            </a:r>
            <a:r>
              <a:rPr lang="ru-RU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йыґли</a:t>
            </a:r>
            <a:r>
              <a:rPr lang="ru-RU" b="1" i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́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пуси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́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қима́хпынани, ақу́млюни қикми́т сҳа́пагақи.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/>
              <a:t>…19 статей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E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E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E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E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E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E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E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E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623</TotalTime>
  <Words>1294</Words>
  <Application>Microsoft Office PowerPoint</Application>
  <PresentationFormat>Экран (4:3)</PresentationFormat>
  <Paragraphs>211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Метро</vt:lpstr>
      <vt:lpstr>Поток</vt:lpstr>
      <vt:lpstr>Аспект</vt:lpstr>
      <vt:lpstr>Официальная</vt:lpstr>
      <vt:lpstr>1_Аспект</vt:lpstr>
      <vt:lpstr>2_Аспект</vt:lpstr>
      <vt:lpstr>Апекс</vt:lpstr>
      <vt:lpstr>Солнцестояние</vt:lpstr>
      <vt:lpstr>Точечный рисунок</vt:lpstr>
      <vt:lpstr>Русско-эскимосский словарь</vt:lpstr>
      <vt:lpstr>Слайд 2</vt:lpstr>
      <vt:lpstr>Слайд 3</vt:lpstr>
      <vt:lpstr>Основные  информанты</vt:lpstr>
      <vt:lpstr>Консультанты</vt:lpstr>
      <vt:lpstr>СПАСИБО  БОЛЬШОЕ!</vt:lpstr>
      <vt:lpstr>СТРУКТУРА СЛОВАРЯ. </vt:lpstr>
      <vt:lpstr>ЭСКИМОССКИЙ АЛФАВИТ </vt:lpstr>
      <vt:lpstr>а (союз; частица) </vt:lpstr>
      <vt:lpstr>игра </vt:lpstr>
      <vt:lpstr>там </vt:lpstr>
      <vt:lpstr>улыбаться, улыбнуться </vt:lpstr>
      <vt:lpstr>вянуть </vt:lpstr>
      <vt:lpstr>Приложение 1. Географические названия. </vt:lpstr>
      <vt:lpstr>Приложение 2. Названия эскимосских родов, жителей поселков. </vt:lpstr>
      <vt:lpstr>Приложение 3. Эскимосские имена. Женские имена. </vt:lpstr>
      <vt:lpstr>3.2. Мужские имена. </vt:lpstr>
      <vt:lpstr>Приложение 4. Суффиксы.</vt:lpstr>
      <vt:lpstr>Приложение 5. Таблицы словоизменительных суффиксов</vt:lpstr>
      <vt:lpstr>Приложение 6. Структура эскимосского глагола: 1. в изъявительном наклонении в субъектном или субъектно-объектном спряжении</vt:lpstr>
      <vt:lpstr>Слайд 21</vt:lpstr>
      <vt:lpstr>қалю́гьяқ – нож для разделки кита</vt:lpstr>
      <vt:lpstr>Игамсиқаюкамси! Igamsiqajukamsi 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Русско-эскимосский словарь</dc:title>
  <dc:creator>User</dc:creator>
  <cp:lastModifiedBy>User</cp:lastModifiedBy>
  <cp:revision>63</cp:revision>
  <dcterms:created xsi:type="dcterms:W3CDTF">2014-04-10T09:12:25Z</dcterms:created>
  <dcterms:modified xsi:type="dcterms:W3CDTF">2016-10-06T07:23:51Z</dcterms:modified>
</cp:coreProperties>
</file>