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7" r:id="rId5"/>
    <p:sldId id="280" r:id="rId6"/>
    <p:sldId id="259" r:id="rId7"/>
    <p:sldId id="276" r:id="rId8"/>
    <p:sldId id="260" r:id="rId9"/>
    <p:sldId id="282" r:id="rId10"/>
    <p:sldId id="283" r:id="rId11"/>
    <p:sldId id="261" r:id="rId12"/>
    <p:sldId id="262" r:id="rId13"/>
    <p:sldId id="263" r:id="rId14"/>
    <p:sldId id="264" r:id="rId15"/>
    <p:sldId id="278" r:id="rId16"/>
    <p:sldId id="279" r:id="rId17"/>
    <p:sldId id="281" r:id="rId18"/>
    <p:sldId id="265" r:id="rId19"/>
    <p:sldId id="285" r:id="rId20"/>
    <p:sldId id="292" r:id="rId21"/>
    <p:sldId id="293" r:id="rId22"/>
    <p:sldId id="291" r:id="rId23"/>
    <p:sldId id="290" r:id="rId24"/>
    <p:sldId id="267" r:id="rId25"/>
    <p:sldId id="286" r:id="rId26"/>
    <p:sldId id="288" r:id="rId27"/>
    <p:sldId id="268" r:id="rId28"/>
    <p:sldId id="287" r:id="rId29"/>
    <p:sldId id="269" r:id="rId30"/>
    <p:sldId id="289" r:id="rId31"/>
    <p:sldId id="284" r:id="rId32"/>
    <p:sldId id="266" r:id="rId33"/>
    <p:sldId id="27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8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BB10-0FC0-49AE-9708-978C373345D4}" type="datetimeFigureOut">
              <a:rPr lang="ru-RU" smtClean="0"/>
              <a:t>17.06.2015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036FB-E3F2-4FE2-A266-7276E2071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982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BB10-0FC0-49AE-9708-978C373345D4}" type="datetimeFigureOut">
              <a:rPr lang="ru-RU" smtClean="0"/>
              <a:t>17.06.2015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036FB-E3F2-4FE2-A266-7276E2071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282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BB10-0FC0-49AE-9708-978C373345D4}" type="datetimeFigureOut">
              <a:rPr lang="ru-RU" smtClean="0"/>
              <a:t>17.06.2015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036FB-E3F2-4FE2-A266-7276E2071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567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BB10-0FC0-49AE-9708-978C373345D4}" type="datetimeFigureOut">
              <a:rPr lang="ru-RU" smtClean="0"/>
              <a:t>17.06.2015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036FB-E3F2-4FE2-A266-7276E2071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525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BB10-0FC0-49AE-9708-978C373345D4}" type="datetimeFigureOut">
              <a:rPr lang="ru-RU" smtClean="0"/>
              <a:t>17.06.2015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036FB-E3F2-4FE2-A266-7276E2071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443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BB10-0FC0-49AE-9708-978C373345D4}" type="datetimeFigureOut">
              <a:rPr lang="ru-RU" smtClean="0"/>
              <a:t>17.06.2015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036FB-E3F2-4FE2-A266-7276E2071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557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BB10-0FC0-49AE-9708-978C373345D4}" type="datetimeFigureOut">
              <a:rPr lang="ru-RU" smtClean="0"/>
              <a:t>17.06.2015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036FB-E3F2-4FE2-A266-7276E2071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02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BB10-0FC0-49AE-9708-978C373345D4}" type="datetimeFigureOut">
              <a:rPr lang="ru-RU" smtClean="0"/>
              <a:t>17.06.2015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036FB-E3F2-4FE2-A266-7276E2071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341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BB10-0FC0-49AE-9708-978C373345D4}" type="datetimeFigureOut">
              <a:rPr lang="ru-RU" smtClean="0"/>
              <a:t>17.06.2015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036FB-E3F2-4FE2-A266-7276E2071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49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BB10-0FC0-49AE-9708-978C373345D4}" type="datetimeFigureOut">
              <a:rPr lang="ru-RU" smtClean="0"/>
              <a:t>17.06.2015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036FB-E3F2-4FE2-A266-7276E2071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792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BB10-0FC0-49AE-9708-978C373345D4}" type="datetimeFigureOut">
              <a:rPr lang="ru-RU" smtClean="0"/>
              <a:t>17.06.2015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036FB-E3F2-4FE2-A266-7276E2071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86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3BB10-0FC0-49AE-9708-978C373345D4}" type="datetimeFigureOut">
              <a:rPr lang="ru-RU" smtClean="0"/>
              <a:t>17.06.2015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036FB-E3F2-4FE2-A266-7276E2071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45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60109" y="20762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ГАПОУ ЧАО «Чукотский многопрофильный колледж»</a:t>
            </a:r>
            <a:b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«Истории образования и развития колледжа»</a:t>
            </a:r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6116" y="1913022"/>
            <a:ext cx="8140283" cy="4709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806116" y="1760736"/>
            <a:ext cx="76581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«История и современность»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Часть </a:t>
            </a:r>
            <a:r>
              <a:rPr lang="ru-RU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Санкт-Петербургский промышленно-экономический колледж, филиал в г. Анадыре</a:t>
            </a:r>
            <a:endParaRPr lang="ru-RU" alt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97877" y="5775534"/>
            <a:ext cx="4562475" cy="64611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b="1" dirty="0" smtClean="0">
                <a:solidFill>
                  <a:srgbClr val="37609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Автор</a:t>
            </a:r>
            <a:r>
              <a:rPr lang="ru-RU" altLang="ru-RU" b="1" dirty="0">
                <a:solidFill>
                  <a:srgbClr val="37609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методист, руководитель </a:t>
            </a:r>
            <a:r>
              <a:rPr lang="ru-RU" altLang="ru-RU" b="1" dirty="0" smtClean="0">
                <a:solidFill>
                  <a:srgbClr val="37609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музея</a:t>
            </a:r>
            <a:endParaRPr lang="ru-RU" altLang="ru-RU" b="1" dirty="0">
              <a:solidFill>
                <a:srgbClr val="37609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ru-RU" b="1" dirty="0" smtClean="0">
                <a:solidFill>
                  <a:srgbClr val="37609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Антонова </a:t>
            </a:r>
            <a:r>
              <a:rPr lang="ru-RU" altLang="ru-RU" b="1" dirty="0" err="1">
                <a:solidFill>
                  <a:srgbClr val="37609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Леонилла</a:t>
            </a:r>
            <a:r>
              <a:rPr lang="ru-RU" altLang="ru-RU" b="1" dirty="0">
                <a:solidFill>
                  <a:srgbClr val="37609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Валерьевна</a:t>
            </a:r>
          </a:p>
        </p:txBody>
      </p:sp>
    </p:spTree>
    <p:extLst>
      <p:ext uri="{BB962C8B-B14F-4D97-AF65-F5344CB8AC3E}">
        <p14:creationId xmlns:p14="http://schemas.microsoft.com/office/powerpoint/2010/main" val="376563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9963" y="1492292"/>
            <a:ext cx="79697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весь период работы филиалом Санкт-Петербургского промышленно-экономического колледжа в г. Анадыре подготовле­но 917 специалистов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Анадыре</a:t>
            </a:r>
            <a:endParaRPr lang="ru-RU" alt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62" y="2491392"/>
            <a:ext cx="5351929" cy="30140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433384" y="3560950"/>
            <a:ext cx="200576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Выпускники филиала СПЭК в </a:t>
            </a:r>
            <a:r>
              <a:rPr kumimoji="0" lang="ru-RU" altLang="ru-RU" sz="12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г.Анадыре</a:t>
            </a:r>
            <a:r>
              <a:rPr kumimoji="0" lang="ru-RU" altLang="ru-RU" sz="12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ru-RU" altLang="ru-RU" sz="9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В центре – куратор группы заслуженный учитель РФ Рябчук Л.Г. 2000 г.</a:t>
            </a:r>
            <a:endParaRPr kumimoji="0" lang="ru-RU" altLang="ru-RU" sz="1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94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Анадыре</a:t>
            </a:r>
            <a:endParaRPr lang="ru-RU" alt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1105" y="1379302"/>
            <a:ext cx="8398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35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выпуска специалистов по специальностям филиалом СПЭК в г. Анадыре за весь период работы </a:t>
            </a:r>
            <a:r>
              <a:rPr lang="ru-RU" b="1" spc="6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(1996-2003 годы)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44270"/>
              </p:ext>
            </p:extLst>
          </p:nvPr>
        </p:nvGraphicFramePr>
        <p:xfrm>
          <a:off x="276726" y="2025634"/>
          <a:ext cx="8542422" cy="35345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0969"/>
                <a:gridCol w="1239252"/>
                <a:gridCol w="1010653"/>
                <a:gridCol w="1167063"/>
                <a:gridCol w="1323474"/>
                <a:gridCol w="1215189"/>
                <a:gridCol w="1455822"/>
              </a:tblGrid>
              <a:tr h="2254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marR="254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254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Специальности</a:t>
                      </a:r>
                      <a:endParaRPr lang="ru-RU" sz="14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050" spc="50">
                          <a:effectLst/>
                        </a:rPr>
                        <a:t> </a:t>
                      </a:r>
                      <a:endParaRPr lang="ru-RU" sz="1050" spc="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050059">
                <a:tc>
                  <a:txBody>
                    <a:bodyPr/>
                    <a:lstStyle/>
                    <a:p>
                      <a:pPr algn="just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вы­пуска</a:t>
                      </a:r>
                      <a:endParaRPr lang="ru-RU" sz="1200" b="1" spc="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 indent="266700" algn="l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0601 экономика и бухгалтер­ский учет</a:t>
                      </a:r>
                      <a:endParaRPr lang="ru-RU" sz="1200" b="1" spc="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0602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менеджмент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0604</a:t>
                      </a:r>
                      <a:endParaRPr lang="ru-RU" sz="1200" b="1" spc="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банков­ское</a:t>
                      </a:r>
                      <a:endParaRPr lang="ru-RU" sz="1200" b="1" spc="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дело</a:t>
                      </a:r>
                      <a:endParaRPr lang="ru-RU" sz="1200" b="1" spc="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2203 программное обеспе­чение ВТ и АС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spc="2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0201</a:t>
                      </a:r>
                      <a:endParaRPr lang="ru-RU" sz="1200" b="1" spc="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правоведение</a:t>
                      </a:r>
                      <a:endParaRPr lang="ru-RU" sz="1200" b="1" spc="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9580" indent="-449580" algn="l">
                        <a:lnSpc>
                          <a:spcPts val="5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5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b="1" u="none" strike="noStrike" spc="5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49580" indent="-449580" algn="l">
                        <a:lnSpc>
                          <a:spcPts val="500"/>
                        </a:lnSpc>
                        <a:spcAft>
                          <a:spcPts val="0"/>
                        </a:spcAft>
                      </a:pPr>
                      <a:endParaRPr lang="ru-RU" sz="1200" b="1" u="none" strike="noStrike" spc="5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49580" indent="-449580" algn="l">
                        <a:lnSpc>
                          <a:spcPts val="500"/>
                        </a:lnSpc>
                        <a:spcAft>
                          <a:spcPts val="0"/>
                        </a:spcAft>
                      </a:pPr>
                      <a:endParaRPr lang="ru-RU" sz="1200" b="1" u="none" strike="noStrike" spc="5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49580" indent="-449580" algn="l">
                        <a:lnSpc>
                          <a:spcPts val="500"/>
                        </a:lnSpc>
                        <a:spcAft>
                          <a:spcPts val="0"/>
                        </a:spcAft>
                      </a:pPr>
                      <a:endParaRPr lang="ru-RU" sz="1200" b="1" u="none" strike="noStrike" spc="5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49580" indent="-449580" algn="ctr">
                        <a:lnSpc>
                          <a:spcPts val="5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Всего</a:t>
                      </a:r>
                    </a:p>
                    <a:p>
                      <a:pPr marL="449580" indent="-449580" algn="ctr">
                        <a:lnSpc>
                          <a:spcPts val="5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449580" indent="-449580" algn="ctr">
                        <a:lnSpc>
                          <a:spcPts val="5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специальностей</a:t>
                      </a:r>
                      <a:endParaRPr lang="ru-RU" sz="1200" b="1" spc="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</a:tr>
              <a:tr h="274630">
                <a:tc>
                  <a:txBody>
                    <a:bodyPr/>
                    <a:lstStyle/>
                    <a:p>
                      <a:pPr algn="just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1997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 indent="2667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1" spc="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  <a:endParaRPr lang="ru-RU" sz="1200" b="1" spc="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</a:tr>
              <a:tr h="268022">
                <a:tc>
                  <a:txBody>
                    <a:bodyPr/>
                    <a:lstStyle/>
                    <a:p>
                      <a:pPr algn="just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1998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 indent="2667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200" b="1" spc="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</a:tr>
              <a:tr h="274630">
                <a:tc>
                  <a:txBody>
                    <a:bodyPr/>
                    <a:lstStyle/>
                    <a:p>
                      <a:pPr algn="just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 indent="2667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ru-RU" sz="1200" b="1" spc="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</a:tr>
              <a:tr h="274630">
                <a:tc>
                  <a:txBody>
                    <a:bodyPr/>
                    <a:lstStyle/>
                    <a:p>
                      <a:pPr algn="just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 indent="2667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200" b="1" spc="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1" spc="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</a:tr>
              <a:tr h="274630">
                <a:tc>
                  <a:txBody>
                    <a:bodyPr/>
                    <a:lstStyle/>
                    <a:p>
                      <a:pPr algn="just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 indent="2667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 b="1" spc="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</a:tr>
              <a:tr h="268022">
                <a:tc>
                  <a:txBody>
                    <a:bodyPr/>
                    <a:lstStyle/>
                    <a:p>
                      <a:pPr algn="just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 indent="2667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1" spc="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200" b="1" spc="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200" b="1" spc="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</a:tr>
              <a:tr h="274630">
                <a:tc>
                  <a:txBody>
                    <a:bodyPr/>
                    <a:lstStyle/>
                    <a:p>
                      <a:pPr algn="just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 indent="2667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ru-RU" sz="1200" b="1" spc="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</a:tr>
              <a:tr h="295926">
                <a:tc>
                  <a:txBody>
                    <a:bodyPr/>
                    <a:lstStyle/>
                    <a:p>
                      <a:pPr algn="just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 indent="2667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433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387</a:t>
                      </a:r>
                      <a:endParaRPr lang="ru-RU" sz="1200" b="1" spc="5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spc="2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917</a:t>
                      </a:r>
                      <a:endParaRPr lang="ru-RU" sz="1200" b="1" spc="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647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025" y="1408442"/>
            <a:ext cx="89439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Возглавляла филиал все годы Ким Вера Васильевна. В филиале в городе Анадыре последние годы работали преподаватели Санкт- Петербурга Иванова Н.Ю., Климова Т.С.,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Ковширова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Т. Б.,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КругловаЛ.П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Федорченко В.Н. и преподаватели Анадыря Анисимова В.Г., Долгих Н.П., Дубинина А.В., Евдокимова Г.Ц.,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Каталевская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Е.Н.,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Кирда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Л.Н.,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КонскаяО.Д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Михайлова Г.Н.,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Мутьева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Н.И. и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другие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Анадыре</a:t>
            </a:r>
            <a:endParaRPr lang="ru-RU" alt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1" b="19937"/>
          <a:stretch/>
        </p:blipFill>
        <p:spPr>
          <a:xfrm>
            <a:off x="999039" y="3162768"/>
            <a:ext cx="4163511" cy="24288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657851" y="3708244"/>
            <a:ext cx="26717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Заведующая филиалом Санкт-Петербургского </a:t>
            </a: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промышленно-экономического колледжа в </a:t>
            </a:r>
            <a:r>
              <a:rPr lang="ru-RU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г.Анадыре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Ким В.В.(слева), </a:t>
            </a: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заместитель директора СПЭК </a:t>
            </a:r>
            <a:r>
              <a:rPr lang="ru-RU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Семенюк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Р.С. (справа)</a:t>
            </a:r>
            <a:endParaRPr lang="ru-RU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48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91438" y="1480428"/>
            <a:ext cx="79697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b="1" dirty="0"/>
              <a:t>Структура выпуска специалистов по формам обучения филиалом СПЭК в г. Анадыре за весь период работы (1996-2003 годы)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Анадыре</a:t>
            </a:r>
            <a:endParaRPr lang="ru-RU" alt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535569"/>
              </p:ext>
            </p:extLst>
          </p:nvPr>
        </p:nvGraphicFramePr>
        <p:xfrm>
          <a:off x="1037786" y="2198983"/>
          <a:ext cx="7277100" cy="34155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6745"/>
                <a:gridCol w="655345"/>
                <a:gridCol w="655345"/>
                <a:gridCol w="655345"/>
                <a:gridCol w="646436"/>
                <a:gridCol w="655345"/>
                <a:gridCol w="655345"/>
                <a:gridCol w="655345"/>
                <a:gridCol w="1491849"/>
              </a:tblGrid>
              <a:tr h="1092125">
                <a:tc>
                  <a:txBody>
                    <a:bodyPr/>
                    <a:lstStyle/>
                    <a:p>
                      <a:pPr marL="177800" algn="l">
                        <a:lnSpc>
                          <a:spcPts val="850"/>
                        </a:lnSpc>
                        <a:spcAft>
                          <a:spcPts val="30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7800" algn="l">
                        <a:lnSpc>
                          <a:spcPts val="850"/>
                        </a:lnSpc>
                        <a:spcAft>
                          <a:spcPts val="30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Форма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6200" algn="l">
                        <a:lnSpc>
                          <a:spcPts val="8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обучения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60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850"/>
                        </a:lnSpc>
                        <a:spcAft>
                          <a:spcPts val="60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1997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8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60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850"/>
                        </a:lnSpc>
                        <a:spcAft>
                          <a:spcPts val="60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1998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8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9700" algn="l">
                        <a:lnSpc>
                          <a:spcPts val="850"/>
                        </a:lnSpc>
                        <a:spcAft>
                          <a:spcPts val="60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39700" algn="l">
                        <a:lnSpc>
                          <a:spcPts val="850"/>
                        </a:lnSpc>
                        <a:spcAft>
                          <a:spcPts val="60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39700" algn="l">
                        <a:lnSpc>
                          <a:spcPts val="8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ts val="850"/>
                        </a:lnSpc>
                        <a:spcAft>
                          <a:spcPts val="60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7000" algn="l">
                        <a:lnSpc>
                          <a:spcPts val="850"/>
                        </a:lnSpc>
                        <a:spcAft>
                          <a:spcPts val="60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7000" algn="l">
                        <a:lnSpc>
                          <a:spcPts val="8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  <a:p>
                      <a:pPr marL="127000" algn="l">
                        <a:lnSpc>
                          <a:spcPts val="8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ts val="850"/>
                        </a:lnSpc>
                        <a:spcAft>
                          <a:spcPts val="60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7000" algn="l">
                        <a:lnSpc>
                          <a:spcPts val="850"/>
                        </a:lnSpc>
                        <a:spcAft>
                          <a:spcPts val="60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7000" algn="l">
                        <a:lnSpc>
                          <a:spcPts val="8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ts val="850"/>
                        </a:lnSpc>
                        <a:spcAft>
                          <a:spcPts val="60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7000" algn="l">
                        <a:lnSpc>
                          <a:spcPts val="850"/>
                        </a:lnSpc>
                        <a:spcAft>
                          <a:spcPts val="60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7000" algn="l">
                        <a:lnSpc>
                          <a:spcPts val="8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ts val="850"/>
                        </a:lnSpc>
                        <a:spcAft>
                          <a:spcPts val="60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7000" algn="l">
                        <a:lnSpc>
                          <a:spcPts val="850"/>
                        </a:lnSpc>
                        <a:spcAft>
                          <a:spcPts val="60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7000" algn="l">
                        <a:lnSpc>
                          <a:spcPts val="8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60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850"/>
                        </a:lnSpc>
                        <a:spcAft>
                          <a:spcPts val="60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8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выпускников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</a:tr>
              <a:tr h="571163">
                <a:tc>
                  <a:txBody>
                    <a:bodyPr/>
                    <a:lstStyle/>
                    <a:p>
                      <a:pPr marL="762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62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Дневная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endParaRPr lang="ru-RU" sz="1600" b="1" spc="5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97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397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</a:tr>
              <a:tr h="583611">
                <a:tc>
                  <a:txBody>
                    <a:bodyPr/>
                    <a:lstStyle/>
                    <a:p>
                      <a:pPr marL="762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62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Заочная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600" b="1" spc="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endParaRPr lang="ru-RU" sz="1600" b="1" spc="5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</a:tr>
              <a:tr h="557333">
                <a:tc>
                  <a:txBody>
                    <a:bodyPr/>
                    <a:lstStyle/>
                    <a:p>
                      <a:pPr marL="762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62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Экстернат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97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397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ru-RU" sz="1600" b="1" spc="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lang="ru-RU" sz="1600" b="1" spc="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ru-RU" sz="1600" b="1" spc="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ru-RU" sz="1600" b="1" spc="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474</a:t>
                      </a:r>
                      <a:endParaRPr lang="ru-RU" sz="1600" b="1" spc="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</a:tr>
              <a:tr h="611269">
                <a:tc>
                  <a:txBody>
                    <a:bodyPr/>
                    <a:lstStyle/>
                    <a:p>
                      <a:pPr marL="762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600" b="1" spc="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  <a:endParaRPr lang="ru-RU" sz="1600" b="1" spc="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  <a:endParaRPr lang="ru-RU" sz="1600" b="1" spc="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97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endParaRPr lang="ru-RU" sz="1600" b="1" spc="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endParaRPr lang="ru-RU" sz="1600" b="1" u="none" strike="noStrike" spc="2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ru-RU" sz="1600" b="1" spc="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</a:t>
                      </a:r>
                      <a:endParaRPr lang="ru-RU" sz="1600" b="1" spc="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</a:t>
                      </a:r>
                      <a:endParaRPr lang="ru-RU" sz="1600" b="1" spc="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917</a:t>
                      </a:r>
                      <a:endParaRPr lang="ru-RU" sz="1600" b="1" spc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52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91545" y="1340378"/>
            <a:ext cx="86144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alt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целях создания и реформирования системы непрерывного образования в сентябре 1997 года подписан договор «На совместную подготовку специалистов с высшим образованием» между Санкт-Петербургским государственным техническим университетом (</a:t>
            </a:r>
            <a:r>
              <a:rPr lang="ru-RU" altLang="ru-RU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СПбГТУ</a:t>
            </a:r>
            <a:r>
              <a:rPr lang="ru-RU" alt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Санкт-Петербургским экономическим колледжем (СПЭК), 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Департаментом образования и науки Чукотского автоном­ного округа и Администрацией г.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Анадырь</a:t>
            </a:r>
          </a:p>
          <a:p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>
              <a:defRPr/>
            </a:pPr>
            <a:endParaRPr lang="ru-RU" altLang="ru-RU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г.Анадыре</a:t>
            </a:r>
            <a:endParaRPr lang="ru-RU" altLang="ru-RU" sz="2400" dirty="0"/>
          </a:p>
        </p:txBody>
      </p:sp>
      <p:pic>
        <p:nvPicPr>
          <p:cNvPr id="6" name="Picture 9" descr="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4" r="4346"/>
          <a:stretch/>
        </p:blipFill>
        <p:spPr bwMode="auto">
          <a:xfrm>
            <a:off x="1962150" y="3458138"/>
            <a:ext cx="5019675" cy="21563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75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67588" y="1391166"/>
            <a:ext cx="79697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августе 1998 года на­чал работать Учебно-методический центр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СПбГТУ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городе Ана­дыре, преобразованный в 1999 году в филиал, в котором студенты обучались по непрерывному плану “колледж - университет” по специальностям бухгалтерский учет и аудит, маркетинг, юриспру­денция. Таким образом, были созданы условия для обучения по си­стеме “школа - колледж - университет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г.Анадыре</a:t>
            </a:r>
            <a:endParaRPr lang="ru-RU" alt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77" b="11652"/>
          <a:stretch/>
        </p:blipFill>
        <p:spPr>
          <a:xfrm>
            <a:off x="1168646" y="3246618"/>
            <a:ext cx="6565654" cy="24166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6180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91545" y="1321628"/>
            <a:ext cx="861448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Студенты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поступившие в филиал колледжа в г. Анадыре на базе 9 классов, получали: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457200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двух лет обучения на дневном отделении - аттестат о среднем образовании; уровень “школа”;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457200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трех лет обучения на дневном отделении - диплом о среднем профессиональном образовании: уровень “колледж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>
              <a:defRPr/>
            </a:pPr>
            <a:endParaRPr lang="ru-RU" altLang="ru-RU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г.Анадыре</a:t>
            </a:r>
            <a:endParaRPr lang="ru-RU" alt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6" b="37917"/>
          <a:stretch/>
        </p:blipFill>
        <p:spPr>
          <a:xfrm>
            <a:off x="812198" y="3113757"/>
            <a:ext cx="7573179" cy="250072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442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91545" y="1446105"/>
            <a:ext cx="861448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Выпускники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колледжа имели возможность продолжить обу­чение в г. Анадыре по заочной форме в филиале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университета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ускоренной программе по родственной специальности в соот­ветствии с Законом РФ “Об образовании”: уровень “университет” и получить диплом о высшем профессиональном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образовании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>
              <a:defRPr/>
            </a:pPr>
            <a:endParaRPr lang="ru-RU" altLang="ru-RU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г.Анадыре</a:t>
            </a:r>
            <a:endParaRPr lang="ru-RU" alt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5" b="12811"/>
          <a:stretch/>
        </p:blipFill>
        <p:spPr>
          <a:xfrm>
            <a:off x="468025" y="3004634"/>
            <a:ext cx="5523260" cy="2609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219934" y="3684283"/>
            <a:ext cx="245744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Вручение дипломов первому выпуску. Апрель 1997 г. 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Слева направо: Ким В.В., Рудченко В.В., Алфёров А.В., Назаров А.В., 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Нестеренко Т.Г., </a:t>
            </a:r>
            <a:r>
              <a:rPr kumimoji="0" lang="ru-RU" altLang="ru-RU" sz="1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Талаев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А.П., Золотарёв В.М.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7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90405" y="1334906"/>
            <a:ext cx="609609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Отделение экономики и информационных технологий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отделение права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социального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обеспечения ведут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свою историю с июля 1996 года, когда было принято решение открыть в г. Анадыре филиал Санкт-Петербургского промышленного колледжа, что было обусловлено востребованностью специалистов на рынке труда Чукотского автономного округа.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 года отделение экономики и информационных технологий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(заведующая отделением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Лагунова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Марина Юрьевна),  отделение права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социального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обеспечения (заведующая отделением Шевцова Татьяна Викторовна) стали структурными подразделениями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Чукотского многопрофильного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колледжа</a:t>
            </a:r>
          </a:p>
          <a:p>
            <a:endParaRPr lang="ru-RU" dirty="0"/>
          </a:p>
          <a:p>
            <a:r>
              <a:rPr lang="ru-RU" dirty="0"/>
              <a:t> 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г.Анадыре</a:t>
            </a:r>
            <a:endParaRPr lang="ru-RU" alt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t="9585" r="39581" b="47499"/>
          <a:stretch/>
        </p:blipFill>
        <p:spPr>
          <a:xfrm>
            <a:off x="6155413" y="1334905"/>
            <a:ext cx="2750919" cy="18559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34" descr="DSC0047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t="16667" r="19455" b="19665"/>
          <a:stretch/>
        </p:blipFill>
        <p:spPr bwMode="auto">
          <a:xfrm>
            <a:off x="6155412" y="3444025"/>
            <a:ext cx="2750919" cy="19173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26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48538" y="1492292"/>
            <a:ext cx="85859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2003-2004 году на отделении экономики и информационных технологий  обучалось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90 студентов по очной и заочной формам обучения по двум специальностям:  «Экономика и бухгалтерский учет» (по отраслям) и  «Программное обеспечение вычислительной техники и автоматизированных систем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/>
              <a:t> </a:t>
            </a:r>
          </a:p>
          <a:p>
            <a:endParaRPr lang="ru-RU" dirty="0"/>
          </a:p>
          <a:p>
            <a:r>
              <a:rPr lang="ru-RU" dirty="0"/>
              <a:t> 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г.Анадыре</a:t>
            </a:r>
            <a:endParaRPr lang="ru-RU" alt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21111" b="40972"/>
          <a:stretch/>
        </p:blipFill>
        <p:spPr>
          <a:xfrm>
            <a:off x="1067049" y="3014159"/>
            <a:ext cx="6924675" cy="26003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7756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9962" y="1492292"/>
            <a:ext cx="88240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>
              <a:defRPr/>
            </a:pPr>
            <a:r>
              <a:rPr lang="ru-RU" alt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середины 80- годов многие специалисты стали покидать Чукотку. </a:t>
            </a:r>
          </a:p>
          <a:p>
            <a:pPr indent="457200">
              <a:defRPr/>
            </a:pPr>
            <a:r>
              <a:rPr lang="ru-RU" alt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Предприятия и организации испытывали острую потребность в кадрах, а </a:t>
            </a:r>
            <a:r>
              <a:rPr lang="ru-RU" alt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вызвать</a:t>
            </a:r>
            <a:r>
              <a:rPr lang="ru-RU" alt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специалистов из центральных районов страны уже не представлялось возможным из-за начавшегося экономического кризиса. Необходимо было готовить профессиональные кадры на своей территории </a:t>
            </a:r>
            <a:endParaRPr lang="ru-RU" altLang="ru-RU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Анадыре</a:t>
            </a:r>
            <a:endParaRPr lang="ru-RU" alt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11" descr="Анадырская делегация  2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07" r="2331" b="4459"/>
          <a:stretch/>
        </p:blipFill>
        <p:spPr bwMode="auto">
          <a:xfrm>
            <a:off x="2038350" y="3194304"/>
            <a:ext cx="5362575" cy="25213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97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6017" y="1239252"/>
            <a:ext cx="903798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2004-2005 учебном году в Чукотский многопрофильный колледж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был произведен набор студентов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indent="45720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 дневную форму обучения по специальности 0603 «Финансы» (по отраслям) на базе основного общего образования. Срок обучения 2 года 10 месяцев.</a:t>
            </a:r>
          </a:p>
          <a:p>
            <a:pPr indent="457200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Специальность предполагает изучение процессов формирования и исполнения бюджетов разных уровней, порядка планирования, учета и отчетности на предприятиях, в организациях и учреждениях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  <a:p>
            <a:r>
              <a:rPr lang="ru-RU" dirty="0"/>
              <a:t> 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г.Анадыре</a:t>
            </a:r>
            <a:endParaRPr lang="ru-RU" alt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9" b="41252"/>
          <a:stretch/>
        </p:blipFill>
        <p:spPr>
          <a:xfrm>
            <a:off x="1503856" y="3518983"/>
            <a:ext cx="6242304" cy="209550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1788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6017" y="1239252"/>
            <a:ext cx="903798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заочную форму обучения (экстернат) по специальности 0601 «Экономика и бухгалтерский учет» (по отраслям) на базе среднего профессионального и высшего образования. Нормативный срок обучения – 10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месяцев.</a:t>
            </a:r>
          </a:p>
          <a:p>
            <a:pPr indent="457200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виды профессиональной деятельности специалиста: учетно-финансовая, налогово-бюджетная контрольно-ревизионная, организационно-управленческая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/>
              <a:t> </a:t>
            </a:r>
          </a:p>
          <a:p>
            <a:endParaRPr lang="ru-RU" dirty="0"/>
          </a:p>
          <a:p>
            <a:r>
              <a:rPr lang="ru-RU" dirty="0"/>
              <a:t> 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г.Анадыре</a:t>
            </a:r>
            <a:endParaRPr lang="ru-RU" alt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7" b="22078"/>
          <a:stretch/>
        </p:blipFill>
        <p:spPr>
          <a:xfrm>
            <a:off x="0" y="3390899"/>
            <a:ext cx="9144000" cy="34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1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36431" y="1644206"/>
            <a:ext cx="85859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Учебным планом предусмотрено изучение специальных дисциплин: финансы и кредит, налоги и налогообложение, теория экономического анализа и другие</a:t>
            </a:r>
            <a:endParaRPr lang="ru-RU" dirty="0"/>
          </a:p>
          <a:p>
            <a:r>
              <a:rPr lang="ru-RU" dirty="0"/>
              <a:t> 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г.Анадыре</a:t>
            </a:r>
            <a:endParaRPr lang="ru-RU" alt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1" t="23333" b="48889"/>
          <a:stretch/>
        </p:blipFill>
        <p:spPr>
          <a:xfrm>
            <a:off x="0" y="2844535"/>
            <a:ext cx="9144000" cy="25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6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9488" y="1379302"/>
            <a:ext cx="85859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Большое внимание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отделениях уделяется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исследовательской, творческой и экспериментальной работе преподавателей и студентов, программно-информационному обеспечению учебного процесса, внедрению в учебный процесс новых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технологий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/>
              <a:t> </a:t>
            </a:r>
          </a:p>
          <a:p>
            <a:endParaRPr lang="ru-RU" dirty="0"/>
          </a:p>
          <a:p>
            <a:r>
              <a:rPr lang="ru-RU" dirty="0"/>
              <a:t> 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г.Анадыре</a:t>
            </a:r>
            <a:endParaRPr lang="ru-RU" alt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t="40193" r="725" b="20695"/>
          <a:stretch/>
        </p:blipFill>
        <p:spPr>
          <a:xfrm>
            <a:off x="0" y="2641188"/>
            <a:ext cx="9144000" cy="307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8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9962" y="1492292"/>
            <a:ext cx="863353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 – 2004 учебный году на отделении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рава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социального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обеспечения обучалось 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студентов из города Анадыря и районов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 человека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обучались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очной форме по специальности «Право и организация социального обеспечения» и 25 - по  заочной форме с элементами экстерната по специальности  «Правоведение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indent="457200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г.Анадыре</a:t>
            </a:r>
            <a:endParaRPr lang="ru-RU" alt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" t="27621" r="153" b="32300"/>
          <a:stretch/>
        </p:blipFill>
        <p:spPr>
          <a:xfrm>
            <a:off x="869823" y="3330119"/>
            <a:ext cx="7615704" cy="22892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7764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3445" y="1379302"/>
            <a:ext cx="854765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обучения по данным специальностям включает весь спектр дисциплин, необходимых для подготовки современного высокообразованного специалиста в таких областях как юриспруденция и социальное обеспечение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indent="457200"/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специальности  «Право и организация социального обеспечения»  -  конституционное право, административное право, экологическое, трудовое, финансовое, гражданское и семейное право, гражданский процесс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бухгалтерский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учет и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отчетность,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 социального обеспечения, организация работы органов социального обеспечения, правовые основы медико-социальной экспертизы;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>
              <a:defRPr/>
            </a:pPr>
            <a:endParaRPr lang="ru-RU" altLang="ru-RU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г.Анадыре</a:t>
            </a:r>
            <a:endParaRPr lang="ru-RU" alt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8" b="42500"/>
          <a:stretch/>
        </p:blipFill>
        <p:spPr>
          <a:xfrm>
            <a:off x="0" y="4991100"/>
            <a:ext cx="91440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96374" y="1338555"/>
            <a:ext cx="880483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специальности  «Правоведение»  - конституционное право, административное, трудовое право, гражданское право и гражданский процесс, уголовное право и уголовный процесс, финансовое и налоговое, предпринимательское  право,  правоохранительные и судебные органы,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нотариат.</a:t>
            </a:r>
          </a:p>
          <a:p>
            <a:pPr indent="45720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 окончании колледжа студентам обеих специальностей присваивается квалификация «Юрист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>
              <a:defRPr/>
            </a:pPr>
            <a:endParaRPr lang="ru-RU" altLang="ru-RU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г.Анадыре</a:t>
            </a:r>
            <a:endParaRPr lang="ru-RU" alt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6" b="20782"/>
          <a:stretch/>
        </p:blipFill>
        <p:spPr>
          <a:xfrm>
            <a:off x="1772480" y="3314370"/>
            <a:ext cx="4942086" cy="21891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2135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65675" y="1643751"/>
            <a:ext cx="84662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 algn="just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Выпускники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окончившие ЧМК по специальности 0202 «Право и организация социального обеспечения» могут работать в качестве юриста в органах социальной защиты населения, органах Пенсионного фонда России, негосударственных пенсионных фондах и проводить работу по организации и контролю за соблюдением законов и других нормативных актов Российской Федерации; информировать и консультировать граждан и должностных лиц по вопросам применения законодательных актов в области социальной защиты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г.Анадыре</a:t>
            </a:r>
            <a:endParaRPr lang="ru-RU" alt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2" b="41944"/>
          <a:stretch/>
        </p:blipFill>
        <p:spPr>
          <a:xfrm>
            <a:off x="-1" y="4457700"/>
            <a:ext cx="9144000" cy="24003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7857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г.Анадыре</a:t>
            </a:r>
            <a:endParaRPr lang="ru-RU" alt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16" b="32514"/>
          <a:stretch/>
        </p:blipFill>
        <p:spPr>
          <a:xfrm>
            <a:off x="-1" y="4438651"/>
            <a:ext cx="9201983" cy="24193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3568" y="1224025"/>
            <a:ext cx="867163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Выпускники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, обучавшиеся по специальности 0201 «Правоведение», могут заниматься  правоприменительной и правоохранительной деятельностью в качестве юриста на должностях, не предусматривающих наличие  обязательного высшего юридического образования.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Они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могут занимать должность юрисконсульта, специалиста паспортного стола, младшего следователя, дознавателя, специалиста отдела кадров, помощника нотариуса, адвоката и др. в органах государственной власти и местного самоуправления, а также, в различных организациях (предприятиях), независимо от их организационно-правовых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норм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28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5980" y="1340378"/>
            <a:ext cx="87180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2004-2005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произведен набор на  новую специальность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0611 «Документационное обеспечение управления и архивоведение». </a:t>
            </a:r>
          </a:p>
          <a:p>
            <a:pPr indent="45720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Нормативный срок обучения по очной форме на базе основного общего образования - 2 года 10 месяцев. Квалификация выпускника – специалист по документационному обеспечению, архивист.</a:t>
            </a:r>
          </a:p>
          <a:p>
            <a:pPr indent="45720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 данной специальности изучаются такие дисциплины как экономика организации (предприятия), менеджмент, государственная и муниципальная служба, документационное обеспечение управления, архивоведение, организация секретарского обслуживания, технические средства управления в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офисе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г.Анадыре</a:t>
            </a:r>
            <a:endParaRPr lang="ru-RU" alt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4" r="-290" b="40390"/>
          <a:stretch/>
        </p:blipFill>
        <p:spPr>
          <a:xfrm>
            <a:off x="0" y="4386470"/>
            <a:ext cx="9170504" cy="282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2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1643" y="5716020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Анадыре</a:t>
            </a:r>
            <a:endParaRPr lang="ru-RU" alt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9126" y="1543040"/>
            <a:ext cx="44100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marR="25400" indent="468000" algn="just">
              <a:spcAft>
                <a:spcPts val="0"/>
              </a:spcAft>
            </a:pPr>
            <a:r>
              <a:rPr lang="ru-RU" b="1" spc="5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 Чукотского автономного округа выступила с ходатайством об открытии филиалов Санкт-Петербургского эко­номического колледжа (СПЭК). </a:t>
            </a:r>
          </a:p>
          <a:p>
            <a:pPr marL="25400" marR="25400" indent="468000" algn="just">
              <a:spcAft>
                <a:spcPts val="0"/>
              </a:spcAft>
            </a:pPr>
            <a:r>
              <a:rPr lang="ru-RU" b="1" spc="5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 руководством директора Санкт-Петербургского экономического колледжа Алфёрова Аль­берта Васильевича, благодаря его высокому профессионализму, энергии и новаторству, на Чукотке были открыты три филиала (</a:t>
            </a:r>
            <a:r>
              <a:rPr lang="ru-RU" b="1" spc="5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г.Анадырь</a:t>
            </a:r>
            <a:r>
              <a:rPr lang="ru-RU" b="1" spc="5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spc="5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г.Певек</a:t>
            </a:r>
            <a:r>
              <a:rPr lang="ru-RU" b="1" spc="5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spc="5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г.Билибино</a:t>
            </a:r>
            <a:r>
              <a:rPr lang="ru-RU" b="1" spc="5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400" spc="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608" y="1264023"/>
            <a:ext cx="3026142" cy="4347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50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9963" y="1492292"/>
            <a:ext cx="79697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Выпускник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может работать в различных организациях (на предприятиях) независимо от их организационно-правовых форм в качестве специалиста по документационному обеспечению управления и архивиста в должности инспектора, референта, заведующего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архивом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г.Анадыре</a:t>
            </a:r>
            <a:endParaRPr lang="ru-RU" alt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b="17500"/>
          <a:stretch/>
        </p:blipFill>
        <p:spPr>
          <a:xfrm>
            <a:off x="1683419" y="2995454"/>
            <a:ext cx="5079331" cy="26190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9845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44489" y="1471773"/>
            <a:ext cx="79697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Большое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внимание уделяется исследовательской, творческой и экспериментальной работе преподавателей и студентов, программно-информационному обеспечению учебного процесса, внедрению в учебный процесс новых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технологий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/>
              <a:t> 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г.Анадыре</a:t>
            </a:r>
            <a:endParaRPr lang="ru-RU" alt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34722"/>
          <a:stretch/>
        </p:blipFill>
        <p:spPr>
          <a:xfrm>
            <a:off x="-41960" y="2828999"/>
            <a:ext cx="9185960" cy="402900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3493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86638" y="1379302"/>
            <a:ext cx="796979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 отделении работает творческий педагогический коллектив, высокая квалификация преподавателей позволяет вести преподавание на разных уровнях, реализовывая практическую направленность обучения. Проводя занятия в нестандартных формах, преподаватели заставляют студентов глубже вникать в материал, анализировать, делать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выводы- результат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- прочные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знания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ru-RU" dirty="0"/>
              <a:t> 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г.Анадыре</a:t>
            </a:r>
            <a:endParaRPr lang="ru-RU" alt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3" b="27357"/>
          <a:stretch/>
        </p:blipFill>
        <p:spPr>
          <a:xfrm>
            <a:off x="683013" y="3378120"/>
            <a:ext cx="7606746" cy="233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5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61950" y="1423671"/>
            <a:ext cx="79697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 algn="ctr">
              <a:defRPr/>
            </a:pPr>
            <a:r>
              <a:rPr lang="ru-RU" alt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связи с выпуском молодых специалистов 2007 году отделения объединили и стало именоваться  отделение экономики и права</a:t>
            </a:r>
            <a:endParaRPr lang="ru-RU" altLang="ru-RU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г.Анадыре</a:t>
            </a:r>
            <a:endParaRPr lang="ru-RU" alt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45972"/>
          <a:stretch/>
        </p:blipFill>
        <p:spPr>
          <a:xfrm>
            <a:off x="-1" y="2430294"/>
            <a:ext cx="914400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5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Анадыре</a:t>
            </a:r>
            <a:endParaRPr lang="ru-RU" alt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2854" y="1277964"/>
            <a:ext cx="42982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marR="25400" indent="468000" algn="just">
              <a:spcAft>
                <a:spcPts val="0"/>
              </a:spcAft>
            </a:pPr>
            <a:r>
              <a:rPr lang="ru-RU" b="1" spc="5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Санкт-Петербургский экономический колледж, переименованный в дальнейшем в промышленно-экономический (</a:t>
            </a:r>
            <a:r>
              <a:rPr lang="ru-RU" b="1" spc="5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СПбПЭК</a:t>
            </a:r>
            <a:r>
              <a:rPr lang="ru-RU" b="1" spc="5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осуще­ствлял учебно-методическое обеспечение филиалов и непосред­ственно участвовал в их деятельности. </a:t>
            </a:r>
          </a:p>
          <a:p>
            <a:pPr marL="25400" marR="25400" indent="468000" algn="just">
              <a:spcAft>
                <a:spcPts val="0"/>
              </a:spcAft>
            </a:pPr>
            <a:r>
              <a:rPr lang="ru-RU" b="1" spc="5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 образом, колледж вносил в практику работы филиалов свою выработанную десяти­летиями систему ценностей, методические наработки, непосред­ственно участвовал в деятельности филиалов</a:t>
            </a:r>
          </a:p>
        </p:txBody>
      </p:sp>
      <p:pic>
        <p:nvPicPr>
          <p:cNvPr id="6" name="Picture 10" descr="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8" r="17863"/>
          <a:stretch/>
        </p:blipFill>
        <p:spPr bwMode="auto">
          <a:xfrm>
            <a:off x="4991101" y="1385386"/>
            <a:ext cx="3653782" cy="410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86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Анадыре</a:t>
            </a:r>
            <a:endParaRPr lang="ru-RU" alt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6700" y="1480428"/>
            <a:ext cx="84867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marR="25400" indent="468000">
              <a:spcAft>
                <a:spcPts val="0"/>
              </a:spcAft>
            </a:pPr>
            <a:r>
              <a:rPr lang="ru-RU" b="1" spc="5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Пре­подаватели колледжа периодически проводили занятия в филиалах по наиболее важным дисциплинам, участвовали в работе экзаме­национных (квалификационных) комиссий</a:t>
            </a:r>
            <a:endParaRPr lang="ru-RU" sz="1400" spc="5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3"/>
          <a:stretch/>
        </p:blipFill>
        <p:spPr>
          <a:xfrm>
            <a:off x="410718" y="2428562"/>
            <a:ext cx="6303264" cy="31859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933058" y="2947292"/>
            <a:ext cx="1629918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Выпуск 2002 г. Первый ряд слева направо: </a:t>
            </a:r>
            <a:r>
              <a:rPr kumimoji="0" lang="ru-RU" altLang="ru-RU" sz="1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Овдиенко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Л.В., </a:t>
            </a:r>
            <a:r>
              <a:rPr kumimoji="0" lang="ru-RU" altLang="ru-RU" sz="1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Швецова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Т.В., 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Лагунова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М.Ю., Ким В.В., </a:t>
            </a:r>
            <a:r>
              <a:rPr kumimoji="0" lang="ru-RU" altLang="ru-RU" sz="1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Дуболазов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В.А.,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Попов С.М., </a:t>
            </a:r>
            <a:r>
              <a:rPr kumimoji="0" lang="ru-RU" altLang="ru-RU" sz="1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Вещунова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Н.Л., Куприенко Н.В.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19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62970" y="1379302"/>
            <a:ext cx="86716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Санкт-Петербургского экономического колледжа в г. Анадыре создан на основании ходатайства Администрации Чукот­ского автономного округа приказом Государственного комитета РФ по высшему образованию № 1199 от 11 июля 1996 года “О создании филиала Санкт-Петербургского экономического колледжа в г. Анады­ре” с использованием учебно-материальной базы школы-гимназии № 3 и двухканальной системы финансирования: за счет бюджетных средств Чукотского автономного округа и оплаты за обучение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студен­тов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Анадыре</a:t>
            </a:r>
            <a:endParaRPr lang="ru-RU" alt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1" b="31041"/>
          <a:stretch/>
        </p:blipFill>
        <p:spPr>
          <a:xfrm>
            <a:off x="1" y="3958924"/>
            <a:ext cx="9144000" cy="289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5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86688" y="1396529"/>
            <a:ext cx="79697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готовил кадры по специальностям: экономика, бухгалтер­ский учет и контроль, менеджмент, программное обеспечение авто­матизированных систем и вычислительной техники, правоведение, банковское дело, право и организация социального обеспечения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Анадыре</a:t>
            </a:r>
            <a:endParaRPr lang="ru-RU" alt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7" b="12360"/>
          <a:stretch/>
        </p:blipFill>
        <p:spPr>
          <a:xfrm>
            <a:off x="319963" y="2910760"/>
            <a:ext cx="6131433" cy="27542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530873" y="3318408"/>
            <a:ext cx="253365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Заседание государственной аттестационной комиссии в </a:t>
            </a:r>
            <a:r>
              <a:rPr lang="ru-RU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г.Анадыре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первом ряду слева направо: </a:t>
            </a:r>
            <a:r>
              <a:rPr lang="ru-RU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Даллакян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А.Д., Трофимов А.А., </a:t>
            </a:r>
            <a:r>
              <a:rPr lang="ru-RU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Хван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В.А., Назаров А.В., Глухов В.В., Некрасова Т.П., </a:t>
            </a:r>
            <a:r>
              <a:rPr lang="ru-RU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Дуболазов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В.А., 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Второй ряд: Бородин Б.В., </a:t>
            </a:r>
            <a:r>
              <a:rPr lang="ru-RU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Вещунова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Н.Л. 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9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9963" y="1492292"/>
            <a:ext cx="79697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 году проведен первый набор трех категорий студентов: 1 категория - дневное обучение на базе 9 классов, срок обуче­ния 3 года по совместному учебному плану “школа - колледж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Анадыре</a:t>
            </a:r>
            <a:endParaRPr lang="ru-RU" altLang="ru-RU" sz="24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536169" y="2795829"/>
            <a:ext cx="2046845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г.Анадырь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1997 г. 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Стоят (слева направо): директор Алфёров А.В., Конская О.А., Дубровина Е.П.,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Дрантусова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В.И., Демина В.В., Иванова Н.Ю., </a:t>
            </a:r>
            <a:r>
              <a:rPr kumimoji="0" lang="ru-RU" altLang="ru-RU" sz="1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Дуболазов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В.А., Круглова Л.Г., </a:t>
            </a:r>
            <a:r>
              <a:rPr kumimoji="0" lang="ru-RU" altLang="ru-RU" sz="1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Асташенко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Е.В.,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Рудченко А.Н.; сидят: Ким В.В., Климова Т.С., Рудченко В.В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17660" r="5546" b="17600"/>
          <a:stretch/>
        </p:blipFill>
        <p:spPr>
          <a:xfrm>
            <a:off x="447675" y="2525978"/>
            <a:ext cx="5957409" cy="297814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1950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9963" y="1492292"/>
            <a:ext cx="79697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457200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2-я категория - заочное обучение на базе средней школы, срок обу­чения 2 года;</a:t>
            </a:r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3-я категория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экстернат на базе высшего, среднего професси­онального образования или стажа работы по избранной специаль­ности более 2-х лет, срок обучения 1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223" y="5614484"/>
            <a:ext cx="9229223" cy="1243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97581" cy="12392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5240" y="140049"/>
            <a:ext cx="6208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промышленно-экономический колледж, филиал 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Анадыре</a:t>
            </a:r>
            <a:endParaRPr lang="ru-RU" altLang="ru-RU" sz="2400" dirty="0"/>
          </a:p>
        </p:txBody>
      </p:sp>
      <p:pic>
        <p:nvPicPr>
          <p:cNvPr id="12289" name="Picture 1" descr="image03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6"/>
          <a:stretch/>
        </p:blipFill>
        <p:spPr bwMode="auto">
          <a:xfrm>
            <a:off x="1425240" y="3072867"/>
            <a:ext cx="6208295" cy="2474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01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1640</TotalTime>
  <Words>2023</Words>
  <Application>Microsoft Office PowerPoint</Application>
  <PresentationFormat>Экран (4:3)</PresentationFormat>
  <Paragraphs>317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Courier New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1-112</dc:creator>
  <cp:lastModifiedBy>1-112</cp:lastModifiedBy>
  <cp:revision>55</cp:revision>
  <dcterms:created xsi:type="dcterms:W3CDTF">2015-06-04T02:26:25Z</dcterms:created>
  <dcterms:modified xsi:type="dcterms:W3CDTF">2015-06-17T03:11:13Z</dcterms:modified>
</cp:coreProperties>
</file>